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318" r:id="rId3"/>
    <p:sldId id="319" r:id="rId4"/>
    <p:sldId id="305" r:id="rId5"/>
    <p:sldId id="306" r:id="rId6"/>
    <p:sldId id="307" r:id="rId7"/>
    <p:sldId id="308" r:id="rId8"/>
    <p:sldId id="311" r:id="rId9"/>
    <p:sldId id="312" r:id="rId10"/>
    <p:sldId id="313" r:id="rId11"/>
    <p:sldId id="314" r:id="rId12"/>
    <p:sldId id="317" r:id="rId13"/>
    <p:sldId id="304" r:id="rId14"/>
    <p:sldId id="257" r:id="rId15"/>
    <p:sldId id="298" r:id="rId16"/>
    <p:sldId id="286" r:id="rId17"/>
    <p:sldId id="341" r:id="rId18"/>
    <p:sldId id="342" r:id="rId19"/>
    <p:sldId id="258" r:id="rId20"/>
    <p:sldId id="343" r:id="rId21"/>
    <p:sldId id="346" r:id="rId22"/>
    <p:sldId id="338" r:id="rId23"/>
    <p:sldId id="337" r:id="rId24"/>
    <p:sldId id="347" r:id="rId25"/>
    <p:sldId id="348" r:id="rId26"/>
    <p:sldId id="350" r:id="rId27"/>
    <p:sldId id="351" r:id="rId28"/>
    <p:sldId id="352" r:id="rId29"/>
    <p:sldId id="349" r:id="rId30"/>
    <p:sldId id="353" r:id="rId31"/>
    <p:sldId id="354" r:id="rId32"/>
    <p:sldId id="355" r:id="rId33"/>
    <p:sldId id="356" r:id="rId34"/>
    <p:sldId id="322" r:id="rId35"/>
    <p:sldId id="357" r:id="rId36"/>
    <p:sldId id="324" r:id="rId37"/>
    <p:sldId id="358" r:id="rId38"/>
    <p:sldId id="359" r:id="rId39"/>
    <p:sldId id="360" r:id="rId40"/>
    <p:sldId id="361" r:id="rId41"/>
    <p:sldId id="366" r:id="rId42"/>
    <p:sldId id="363" r:id="rId43"/>
    <p:sldId id="364" r:id="rId44"/>
    <p:sldId id="367" r:id="rId45"/>
    <p:sldId id="369" r:id="rId46"/>
    <p:sldId id="370" r:id="rId47"/>
    <p:sldId id="371" r:id="rId48"/>
    <p:sldId id="372" r:id="rId49"/>
    <p:sldId id="373" r:id="rId50"/>
    <p:sldId id="375" r:id="rId51"/>
    <p:sldId id="376" r:id="rId52"/>
    <p:sldId id="377" r:id="rId53"/>
    <p:sldId id="299" r:id="rId54"/>
    <p:sldId id="321" r:id="rId55"/>
    <p:sldId id="310" r:id="rId56"/>
    <p:sldId id="289" r:id="rId57"/>
    <p:sldId id="290" r:id="rId58"/>
    <p:sldId id="316" r:id="rId59"/>
    <p:sldId id="261" r:id="rId60"/>
    <p:sldId id="309" r:id="rId61"/>
    <p:sldId id="262" r:id="rId62"/>
    <p:sldId id="315" r:id="rId63"/>
    <p:sldId id="295" r:id="rId64"/>
    <p:sldId id="264" r:id="rId65"/>
    <p:sldId id="296" r:id="rId66"/>
    <p:sldId id="293" r:id="rId67"/>
    <p:sldId id="303" r:id="rId68"/>
    <p:sldId id="297" r:id="rId69"/>
    <p:sldId id="266" r:id="rId70"/>
    <p:sldId id="276" r:id="rId71"/>
    <p:sldId id="368" r:id="rId72"/>
    <p:sldId id="378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394" r:id="rId81"/>
    <p:sldId id="395" r:id="rId82"/>
    <p:sldId id="397" r:id="rId83"/>
    <p:sldId id="396" r:id="rId84"/>
    <p:sldId id="398" r:id="rId85"/>
    <p:sldId id="331" r:id="rId86"/>
    <p:sldId id="374" r:id="rId87"/>
    <p:sldId id="380" r:id="rId88"/>
    <p:sldId id="381" r:id="rId89"/>
    <p:sldId id="382" r:id="rId90"/>
    <p:sldId id="383" r:id="rId91"/>
    <p:sldId id="384" r:id="rId92"/>
    <p:sldId id="386" r:id="rId93"/>
    <p:sldId id="260" r:id="rId94"/>
    <p:sldId id="273" r:id="rId95"/>
    <p:sldId id="344" r:id="rId96"/>
  </p:sldIdLst>
  <p:sldSz cx="9144000" cy="6858000" type="screen4x3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5" autoAdjust="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0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41.wmf"/><Relationship Id="rId7" Type="http://schemas.openxmlformats.org/officeDocument/2006/relationships/image" Target="../media/image145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Relationship Id="rId6" Type="http://schemas.openxmlformats.org/officeDocument/2006/relationships/image" Target="../media/image144.wmf"/><Relationship Id="rId5" Type="http://schemas.openxmlformats.org/officeDocument/2006/relationships/image" Target="../media/image143.wmf"/><Relationship Id="rId10" Type="http://schemas.openxmlformats.org/officeDocument/2006/relationships/image" Target="../media/image148.wmf"/><Relationship Id="rId4" Type="http://schemas.openxmlformats.org/officeDocument/2006/relationships/image" Target="../media/image142.wmf"/><Relationship Id="rId9" Type="http://schemas.openxmlformats.org/officeDocument/2006/relationships/image" Target="../media/image14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26.wmf"/><Relationship Id="rId4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34.wmf"/><Relationship Id="rId1" Type="http://schemas.openxmlformats.org/officeDocument/2006/relationships/image" Target="../media/image109.wmf"/><Relationship Id="rId4" Type="http://schemas.openxmlformats.org/officeDocument/2006/relationships/image" Target="../media/image1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050" y="0"/>
            <a:ext cx="29305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7D5B98D-BD25-4161-AC6B-42AE11A9D365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275" y="4722813"/>
            <a:ext cx="5408613" cy="4473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050" y="9444038"/>
            <a:ext cx="293052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20E8CC-5035-4046-86D6-F80E59BDB6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884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9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216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A4BB38-C798-4325-93E4-2E826490FC9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29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BDD702-05D5-4702-B8C5-B7C6AEFFDB0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2E5BF761-29FA-4155-BE87-72DF078BAEA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513286A4-BF7C-49DA-806D-383C9D60E1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39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85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22B868-CEAC-4F83-8FCA-0C83AB8FF1E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49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379680-585F-4367-BCEF-FC741F20423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945CF-1F0F-4953-98F4-ED6D5530A4F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933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6DCFE2-ABFE-4686-A29F-2F0B9E9BC68E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EB547665-E6D9-4C48-873A-41F7E1023115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DA2888-CAF7-4E35-8CD2-F6B86594FC8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D2C799-CF3F-44BD-900D-3DABFBF307E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0D928C85-4083-4AB8-9FC9-16CAD2AD8B6F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58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728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56975B-CFEE-4053-A1DC-C1FB120196C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16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0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E377B8-DD9D-46E4-874F-2EAD8F0D395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3C0EAE-42F9-478E-BA5C-420511CF21E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62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88FE45-23EB-429F-8451-131991832FD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D58A24-D4F7-4491-9E13-91FDD2BCD69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673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B5F265-1E81-4994-AC08-4AC4B108771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878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C4A5EE-E0C4-4B55-8817-0102548B5F5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1859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09303-1791-4C31-A6D0-D92B4998A5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9525A9-BB9B-49AA-BCAA-F6A55EF481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902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8B5D5C-0277-4C46-9391-479A9C53177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82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2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7619BD-5DB6-4FC8-A96C-E69E3E51E0B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17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77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79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80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81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18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82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83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37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5171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C32E6B1-73D9-4685-AE7B-4BDF3DEF4D93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84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2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71ECA68-30C1-475E-A8E1-4F079E3DABAD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011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A33AD8DA-EE07-47BC-8656-6367851B6127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86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150054-578C-433C-A878-6809339777D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4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63CED8E-38D7-449E-BA05-A02F338F9C0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ED3B40-4A2C-4B9C-AE16-80B4701D5FA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0835" name="灯片编号占位符 3"/>
          <p:cNvSpPr txBox="1">
            <a:spLocks noGrp="1"/>
          </p:cNvSpPr>
          <p:nvPr/>
        </p:nvSpPr>
        <p:spPr bwMode="auto">
          <a:xfrm>
            <a:off x="3829050" y="9444038"/>
            <a:ext cx="2930525" cy="4968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6CCDEC1C-CE64-4C28-8F70-0BFC5FD450F1}" type="slidenum">
              <a:rPr lang="zh-CN" altLang="en-US" sz="1200">
                <a:latin typeface="+mn-lt"/>
                <a:ea typeface="+mn-ea"/>
              </a:rPr>
              <a:pPr algn="r">
                <a:defRPr/>
              </a:pPr>
              <a:t>95</a:t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150054-578C-433C-A878-6809339777D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1FD176-48D1-40C4-9229-B0828C4E57E3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F9FB5-A970-46F7-AE27-F87BDBEA95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C4C6E-2E21-4D54-B2CF-4AD3888AAA81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5AD1C-329D-4EF6-8B9A-F0735C1C52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8E433-6A73-4759-87E9-E868DD377ADD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4DC70-BB5C-4A84-899D-95BBB5E3B8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2FEF4-087A-4C56-AF14-84CB0CF52C99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8BACE-594C-4CC0-B480-E1CB111EC2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8CE62-4A7B-4167-8143-C57CF07CF4FC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0D269-F248-4931-B248-5560378133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83815-7D78-42D3-8FF9-5A124D961750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0A62F-9253-4F4A-B948-A48AAAF05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FDF93-33D7-4661-8514-13EF13D60441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0BD7D-DFC6-4811-8FE9-4937675087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D3D22-32BE-45E9-8DF4-BE19DE788EA8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9B95F-34FA-47C6-A573-A0CE0BABA9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AE81C-2627-44D7-87D2-76A3701EF608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02F87-E89B-4402-BEBB-14825109E6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0481B-EF07-408A-A248-AF13B30AC4B5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CA9EF-C63F-49DB-972A-CABFE8FA2C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A262A-9EE3-4F2F-A858-CF1767B01A74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E6177-DA15-4AA3-B8E3-766FCB37D5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D764E1-BC6C-4C7F-80F8-AC180AD1FAB4}" type="datetimeFigureOut">
              <a:rPr lang="zh-CN" altLang="en-US"/>
              <a:pPr>
                <a:defRPr/>
              </a:pPr>
              <a:t>2014/8/15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3403FFC-4338-4FCB-B884-205B8E4B6A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4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hyperlink" Target="http://en.wikipedia.org/wiki/File:John_Snow_memorial_and_pub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//upload.wikimedia.org/wikipedia/commons/2/27/Snow-cholera-map-1.jpg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www.general-anaesthesia.com/people/queen-victoria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6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37.wmf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ai.arizona.edu/research/bioportal/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1.wmf"/><Relationship Id="rId5" Type="http://schemas.openxmlformats.org/officeDocument/2006/relationships/image" Target="../media/image109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0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2.wmf"/><Relationship Id="rId10" Type="http://schemas.openxmlformats.org/officeDocument/2006/relationships/image" Target="../media/image114.w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18.wmf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20.wmf"/><Relationship Id="rId5" Type="http://schemas.openxmlformats.org/officeDocument/2006/relationships/image" Target="../media/image117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moy_Gardens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3.bin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27.wmf"/><Relationship Id="rId12" Type="http://schemas.openxmlformats.org/officeDocument/2006/relationships/image" Target="../media/image129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31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126.wmf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132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28.wmf"/><Relationship Id="rId14" Type="http://schemas.openxmlformats.org/officeDocument/2006/relationships/image" Target="../media/image130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13" Type="http://schemas.openxmlformats.org/officeDocument/2006/relationships/oleObject" Target="../embeddings/oleObject29.bin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36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128.wmf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13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43.wmf"/><Relationship Id="rId18" Type="http://schemas.openxmlformats.org/officeDocument/2006/relationships/oleObject" Target="../embeddings/oleObject38.bin"/><Relationship Id="rId3" Type="http://schemas.openxmlformats.org/officeDocument/2006/relationships/notesSlide" Target="../notesSlides/notesSlide54.xml"/><Relationship Id="rId21" Type="http://schemas.openxmlformats.org/officeDocument/2006/relationships/image" Target="../media/image147.wmf"/><Relationship Id="rId7" Type="http://schemas.openxmlformats.org/officeDocument/2006/relationships/image" Target="../media/image140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145.w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37.bin"/><Relationship Id="rId20" Type="http://schemas.openxmlformats.org/officeDocument/2006/relationships/oleObject" Target="../embeddings/oleObject3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142.wmf"/><Relationship Id="rId5" Type="http://schemas.openxmlformats.org/officeDocument/2006/relationships/image" Target="../media/image139.wmf"/><Relationship Id="rId15" Type="http://schemas.openxmlformats.org/officeDocument/2006/relationships/image" Target="../media/image144.wmf"/><Relationship Id="rId23" Type="http://schemas.openxmlformats.org/officeDocument/2006/relationships/image" Target="../media/image148.wmf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146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41.wmf"/><Relationship Id="rId14" Type="http://schemas.openxmlformats.org/officeDocument/2006/relationships/oleObject" Target="../embeddings/oleObject36.bin"/><Relationship Id="rId22" Type="http://schemas.openxmlformats.org/officeDocument/2006/relationships/oleObject" Target="../embeddings/oleObject4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4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notesSlide" Target="../notesSlides/notesSlide57.xml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15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6.wmf"/><Relationship Id="rId11" Type="http://schemas.openxmlformats.org/officeDocument/2006/relationships/oleObject" Target="../embeddings/oleObject45.bin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53.wmf"/><Relationship Id="rId4" Type="http://schemas.openxmlformats.org/officeDocument/2006/relationships/image" Target="../media/image155.png"/><Relationship Id="rId9" Type="http://schemas.openxmlformats.org/officeDocument/2006/relationships/oleObject" Target="../embeddings/oleObject4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gi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mailto:cheewtan@cityu.edu.hk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标题 1"/>
          <p:cNvSpPr>
            <a:spLocks noGrp="1"/>
          </p:cNvSpPr>
          <p:nvPr>
            <p:ph type="ctrTitle"/>
          </p:nvPr>
        </p:nvSpPr>
        <p:spPr>
          <a:xfrm>
            <a:off x="107504" y="1382911"/>
            <a:ext cx="8928992" cy="14700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Network Inference for Cyber Security in Online Social Networks</a:t>
            </a:r>
            <a:endParaRPr lang="zh-CN" altLang="en-US" dirty="0" smtClean="0"/>
          </a:p>
        </p:txBody>
      </p:sp>
      <p:sp>
        <p:nvSpPr>
          <p:cNvPr id="264194" name="副标题 2"/>
          <p:cNvSpPr>
            <a:spLocks/>
          </p:cNvSpPr>
          <p:nvPr/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err="1">
                <a:solidFill>
                  <a:schemeClr val="hlink"/>
                </a:solidFill>
                <a:latin typeface="Calibri" pitchFamily="34" charset="0"/>
              </a:rPr>
              <a:t>Chee</a:t>
            </a:r>
            <a:r>
              <a:rPr lang="en-US" altLang="zh-CN" sz="2400" dirty="0">
                <a:solidFill>
                  <a:schemeClr val="hlink"/>
                </a:solidFill>
                <a:latin typeface="Calibri" pitchFamily="34" charset="0"/>
              </a:rPr>
              <a:t> Wei Tan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Calibri" pitchFamily="34" charset="0"/>
              </a:rPr>
              <a:t>City University of Hong Kong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17 August, 2014</a:t>
            </a:r>
            <a:endParaRPr lang="en-US" altLang="zh-CN" sz="2400" dirty="0">
              <a:solidFill>
                <a:srgbClr val="898989"/>
              </a:solidFill>
              <a:latin typeface="Calibri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2014 IEEE ASONAM Conference Tutorial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solidFill>
                  <a:srgbClr val="898989"/>
                </a:solidFill>
                <a:latin typeface="Calibri" pitchFamily="34" charset="0"/>
              </a:rPr>
              <a:t>China</a:t>
            </a:r>
            <a:endParaRPr lang="en-US" altLang="zh-CN" sz="2400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71421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   National Grand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4579" name="AutoShape 6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580" name="Picture 8" descr="Fi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44675"/>
            <a:ext cx="3629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318000"/>
            <a:ext cx="5688013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40425" y="1773238"/>
            <a:ext cx="2592388" cy="410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US National Academy of Engineering Grand Challenges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7: Advance health informatics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38594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71421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   National Grand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38595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8596" name="Picture 5" descr="Fi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44675"/>
            <a:ext cx="3629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00788" y="1989138"/>
            <a:ext cx="2592387" cy="4108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US National Academy of Engineering Grand Challenges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11: Secure Cyberspace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  <p:pic>
        <p:nvPicPr>
          <p:cNvPr id="23859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292600"/>
            <a:ext cx="5940425" cy="172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63170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297862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DARPA Mathematical Challenges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63171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8313" y="4314825"/>
            <a:ext cx="8496300" cy="2282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23 Mathematical Challenges issued by US Defense Advanced Research Projects Agency (DARPA)</a:t>
            </a:r>
            <a:r>
              <a:rPr lang="en-US" altLang="zh-CN"/>
              <a:t> </a:t>
            </a:r>
            <a:r>
              <a:rPr lang="en-US" altLang="zh-CN" sz="2400">
                <a:latin typeface="Calibri" pitchFamily="34" charset="0"/>
              </a:rPr>
              <a:t>in 2008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2:   The Dynamics of Networks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Challenge No. 14: An Information Theory for Virus Evolution			- </a:t>
            </a:r>
            <a:r>
              <a:rPr lang="en-US" altLang="zh-TW" b="1"/>
              <a:t>can Shannon’s theory shed light on this fundamental area</a:t>
            </a:r>
            <a:r>
              <a:rPr lang="en-US" altLang="zh-TW"/>
              <a:t>?</a:t>
            </a:r>
            <a:endParaRPr lang="zh-CN" altLang="en-US"/>
          </a:p>
        </p:txBody>
      </p:sp>
      <p:sp>
        <p:nvSpPr>
          <p:cNvPr id="263173" name="AutoShape 9" descr="Z"/>
          <p:cNvSpPr>
            <a:spLocks noChangeAspect="1" noChangeArrowheads="1"/>
          </p:cNvSpPr>
          <p:nvPr/>
        </p:nvSpPr>
        <p:spPr bwMode="auto">
          <a:xfrm>
            <a:off x="3262313" y="2557463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3174" name="Picture 11" descr="darp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8" y="1628775"/>
            <a:ext cx="4103687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175" name="TextBox 1"/>
          <p:cNvSpPr txBox="1">
            <a:spLocks noChangeArrowheads="1"/>
          </p:cNvSpPr>
          <p:nvPr/>
        </p:nvSpPr>
        <p:spPr bwMode="auto">
          <a:xfrm>
            <a:off x="682625" y="6597650"/>
            <a:ext cx="92900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https://www.fbo.gov/download/9bc/9bce380aafb19f9ad3bda188bfc1ab20/DARPA-BAA-08-65.doc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Spreading in Online Social Network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733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27331" name="Picture 2" descr="D:\Research\My Papers\extracting influential information sources for gossiping\听会安排\gsmp+ctm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557338"/>
            <a:ext cx="6264275" cy="469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7950" y="6351588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Epidemic-like information flow =  rumor spreading in a network.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3663" y="1989138"/>
            <a:ext cx="2592387" cy="3743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Outbreak of infectious virus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Diffusion of viral Information in Network</a:t>
            </a:r>
          </a:p>
          <a:p>
            <a:pPr marL="342900" indent="-342900">
              <a:buFont typeface="Calibri" pitchFamily="34" charset="0"/>
              <a:buNone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Cause of outbreak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占位符 3"/>
          <p:cNvSpPr>
            <a:spLocks noGrp="1"/>
          </p:cNvSpPr>
          <p:nvPr>
            <p:ph type="body" idx="1"/>
          </p:nvPr>
        </p:nvSpPr>
        <p:spPr>
          <a:xfrm>
            <a:off x="457200" y="1204913"/>
            <a:ext cx="4040188" cy="639762"/>
          </a:xfrm>
        </p:spPr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Spread of computer virus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29698" name="内容占位符 4"/>
          <p:cNvSpPr>
            <a:spLocks noGrp="1"/>
          </p:cNvSpPr>
          <p:nvPr>
            <p:ph sz="half" idx="2"/>
          </p:nvPr>
        </p:nvSpPr>
        <p:spPr>
          <a:xfrm>
            <a:off x="457200" y="1844675"/>
            <a:ext cx="4040188" cy="3735388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9699" name="文本占位符 5"/>
          <p:cNvSpPr>
            <a:spLocks noGrp="1"/>
          </p:cNvSpPr>
          <p:nvPr>
            <p:ph type="body" sz="quarter" idx="3"/>
          </p:nvPr>
        </p:nvSpPr>
        <p:spPr>
          <a:xfrm>
            <a:off x="4645025" y="1204913"/>
            <a:ext cx="4041775" cy="639762"/>
          </a:xfrm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buFont typeface="Wingdings" pitchFamily="2" charset="2"/>
              <a:buChar char="n"/>
            </a:pPr>
            <a:r>
              <a:rPr lang="en-US" altLang="zh-CN" sz="2000" smtClean="0">
                <a:solidFill>
                  <a:srgbClr val="0070C0"/>
                </a:solidFill>
              </a:rPr>
              <a:t>Tweeting and Retweeting in Twitter Network</a:t>
            </a:r>
            <a:endParaRPr lang="zh-CN" altLang="en-US" sz="2000" smtClean="0">
              <a:solidFill>
                <a:srgbClr val="0070C0"/>
              </a:solidFill>
            </a:endParaRPr>
          </a:p>
        </p:txBody>
      </p:sp>
      <p:sp>
        <p:nvSpPr>
          <p:cNvPr id="29700" name="内容占位符 6"/>
          <p:cNvSpPr>
            <a:spLocks noGrp="1"/>
          </p:cNvSpPr>
          <p:nvPr>
            <p:ph sz="quarter" idx="4"/>
          </p:nvPr>
        </p:nvSpPr>
        <p:spPr>
          <a:xfrm>
            <a:off x="4645025" y="1844675"/>
            <a:ext cx="4041775" cy="3735388"/>
          </a:xfrm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" name="TextBox 7"/>
          <p:cNvSpPr txBox="1"/>
          <p:nvPr/>
        </p:nvSpPr>
        <p:spPr>
          <a:xfrm>
            <a:off x="468313" y="5589588"/>
            <a:ext cx="8207375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 rumor, originating from a suspect set, spreads on a network.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We only know the prior suspect set and infected nodes.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Can we find the single rumor source?</a:t>
            </a:r>
            <a:endParaRPr lang="zh-CN" altLang="en-US" sz="2400" dirty="0">
              <a:latin typeface="+mn-lt"/>
              <a:ea typeface="+mn-ea"/>
            </a:endParaRPr>
          </a:p>
        </p:txBody>
      </p:sp>
      <p:pic>
        <p:nvPicPr>
          <p:cNvPr id="2970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1700" y="2060575"/>
            <a:ext cx="367665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313" y="2060575"/>
            <a:ext cx="388937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标题 1"/>
          <p:cNvSpPr>
            <a:spLocks/>
          </p:cNvSpPr>
          <p:nvPr/>
        </p:nvSpPr>
        <p:spPr bwMode="auto">
          <a:xfrm>
            <a:off x="0" y="274638"/>
            <a:ext cx="90360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4000">
                <a:solidFill>
                  <a:srgbClr val="00B050"/>
                </a:solidFill>
                <a:latin typeface="Calibri" pitchFamily="34" charset="0"/>
              </a:rPr>
              <a:t>  Who is the culprit? </a:t>
            </a:r>
            <a:endParaRPr lang="zh-CN" altLang="en-US" sz="4000">
              <a:solidFill>
                <a:srgbClr val="00B05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Literature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----Research on epidemic outbreak/rumor spreading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33794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understand impacts of network structure and  infection/cure rates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learn network parameters and predict propagation characteristics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extract influential source nodes</a:t>
            </a:r>
            <a:endParaRPr lang="zh-CN" altLang="en-US" sz="280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7950" y="6351588"/>
            <a:ext cx="8928100" cy="46196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Rumor source estimation problem has only been recently studied.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33796" name="TextBox 16"/>
          <p:cNvSpPr txBox="1">
            <a:spLocks noChangeArrowheads="1"/>
          </p:cNvSpPr>
          <p:nvPr/>
        </p:nvSpPr>
        <p:spPr bwMode="auto">
          <a:xfrm>
            <a:off x="900113" y="2565400"/>
            <a:ext cx="59880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[Moore—PRE’00, Pastor-Satorras—PRL’01, Newman—PRE’02]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3797" name="TextBox 17"/>
          <p:cNvSpPr txBox="1">
            <a:spLocks noChangeArrowheads="1"/>
          </p:cNvSpPr>
          <p:nvPr/>
        </p:nvSpPr>
        <p:spPr bwMode="auto">
          <a:xfrm>
            <a:off x="900113" y="4067175"/>
            <a:ext cx="71993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[Streftaris—IWSM’02, Okamura—ISSRE’07, Gomez-Rodriguez—SIGKDD’10]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3798" name="TextBox 18"/>
          <p:cNvSpPr txBox="1">
            <a:spLocks noChangeArrowheads="1"/>
          </p:cNvSpPr>
          <p:nvPr/>
        </p:nvSpPr>
        <p:spPr bwMode="auto">
          <a:xfrm>
            <a:off x="900113" y="5084763"/>
            <a:ext cx="5861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[Kempe—SIGKDD’03, Chen—SIGKDD’09, Dong—Allerton’12]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Literature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----estimation of rumor source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3584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smtClean="0"/>
              <a:t>identification of single rumor source using SI model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geometric trees, random graphs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identification of multiple rumor sources (SI model), identification of single rumor source (SIR model)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r>
              <a:rPr lang="en-US" altLang="zh-CN" sz="2800" smtClean="0"/>
              <a:t>noisy estimation of a single rumor source</a:t>
            </a:r>
            <a:endParaRPr lang="zh-CN" altLang="en-US" sz="2800" smtClean="0"/>
          </a:p>
        </p:txBody>
      </p:sp>
      <p:sp>
        <p:nvSpPr>
          <p:cNvPr id="10" name="TextBox 9"/>
          <p:cNvSpPr txBox="1"/>
          <p:nvPr/>
        </p:nvSpPr>
        <p:spPr>
          <a:xfrm>
            <a:off x="34925" y="6021388"/>
            <a:ext cx="9074150" cy="822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</a:pPr>
            <a:r>
              <a:rPr lang="en-US" altLang="zh-CN" sz="2400" b="1">
                <a:solidFill>
                  <a:srgbClr val="FF0000"/>
                </a:solidFill>
                <a:latin typeface="Calibri" pitchFamily="34" charset="0"/>
              </a:rPr>
              <a:t>Important features such as suspects, no. of observations, topology has not been considered.</a:t>
            </a:r>
            <a:endParaRPr lang="zh-CN" altLang="en-US" sz="2400" b="1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5844" name="TextBox 15"/>
          <p:cNvSpPr txBox="1">
            <a:spLocks noChangeArrowheads="1"/>
          </p:cNvSpPr>
          <p:nvPr/>
        </p:nvSpPr>
        <p:spPr bwMode="auto">
          <a:xfrm>
            <a:off x="900113" y="2276475"/>
            <a:ext cx="378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[Shah—TIT’11, Shah—SIGMETRICS’12]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5" name="TextBox 16"/>
          <p:cNvSpPr txBox="1">
            <a:spLocks noChangeArrowheads="1"/>
          </p:cNvSpPr>
          <p:nvPr/>
        </p:nvSpPr>
        <p:spPr bwMode="auto">
          <a:xfrm>
            <a:off x="900113" y="3203575"/>
            <a:ext cx="3117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[Shah—arXiv’11, Shah—TIT’11]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6" name="TextBox 17"/>
          <p:cNvSpPr txBox="1">
            <a:spLocks noChangeArrowheads="1"/>
          </p:cNvSpPr>
          <p:nvPr/>
        </p:nvSpPr>
        <p:spPr bwMode="auto">
          <a:xfrm>
            <a:off x="900113" y="4716463"/>
            <a:ext cx="27463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35847" name="TextBox 18"/>
          <p:cNvSpPr txBox="1">
            <a:spLocks noChangeArrowheads="1"/>
          </p:cNvSpPr>
          <p:nvPr/>
        </p:nvSpPr>
        <p:spPr bwMode="auto">
          <a:xfrm>
            <a:off x="900113" y="5580063"/>
            <a:ext cx="1638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[Pinto—PRL’12]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 </a:t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4000" dirty="0" smtClean="0">
                <a:solidFill>
                  <a:srgbClr val="00B050"/>
                </a:solidFill>
              </a:rPr>
              <a:t>(</a:t>
            </a:r>
            <a:r>
              <a:rPr lang="en-US" altLang="zh-CN" sz="4000" dirty="0" err="1" smtClean="0">
                <a:solidFill>
                  <a:srgbClr val="00B050"/>
                </a:solidFill>
              </a:rPr>
              <a:t>Kermack</a:t>
            </a:r>
            <a:r>
              <a:rPr lang="en-US" altLang="zh-CN" sz="4000" dirty="0" smtClean="0">
                <a:solidFill>
                  <a:srgbClr val="00B050"/>
                </a:solidFill>
              </a:rPr>
              <a:t> &amp; </a:t>
            </a:r>
            <a:r>
              <a:rPr lang="en-US" altLang="zh-CN" sz="4000" dirty="0" err="1" smtClean="0">
                <a:solidFill>
                  <a:srgbClr val="00B050"/>
                </a:solidFill>
              </a:rPr>
              <a:t>McKendrick</a:t>
            </a:r>
            <a:r>
              <a:rPr lang="en-US" altLang="zh-CN" sz="4000" dirty="0" smtClean="0">
                <a:solidFill>
                  <a:srgbClr val="00B050"/>
                </a:solidFill>
              </a:rPr>
              <a:t> 1927)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 Population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(only one infected at each </a:t>
            </a:r>
            <a:r>
              <a:rPr kumimoji="0" lang="en-US" altLang="zh-CN" sz="3200" b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Susceptible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Infected Set at time </a:t>
            </a:r>
            <a:r>
              <a:rPr lang="en-US" altLang="zh-CN" sz="3200" b="1" i="1" baseline="0" dirty="0" smtClean="0">
                <a:solidFill>
                  <a:srgbClr val="0070C0"/>
                </a:solidFill>
                <a:latin typeface="+mn-lt"/>
                <a:ea typeface="+mn-ea"/>
              </a:rPr>
              <a:t>t</a:t>
            </a: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 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870" y="1844824"/>
            <a:ext cx="620266" cy="52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492896"/>
            <a:ext cx="648072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861048"/>
            <a:ext cx="3574056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3140968"/>
            <a:ext cx="558648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Vertex of a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graph        to model the susceptible and the infected node (person)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edge in         models the relationship between two nodes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Two persons connected as </a:t>
            </a:r>
            <a:r>
              <a:rPr lang="en-US" altLang="zh-CN" sz="3200" b="1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Facebook</a:t>
            </a: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 Friends or Twitter Follower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268760"/>
            <a:ext cx="507678" cy="60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348880"/>
            <a:ext cx="507678" cy="60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4653136"/>
            <a:ext cx="6408712" cy="44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5157192"/>
            <a:ext cx="626469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5661248"/>
            <a:ext cx="2770868" cy="545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6237312"/>
            <a:ext cx="2736304" cy="470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9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4652963"/>
            <a:ext cx="3419475" cy="21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1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Random SI Model for Rumor Spreading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53192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SI (susceptible-infectious) model</a:t>
            </a:r>
          </a:p>
          <a:p>
            <a:pPr eaLnBrk="1" hangingPunct="1"/>
            <a:r>
              <a:rPr lang="en-US" altLang="zh-CN" sz="2400" smtClean="0"/>
              <a:t>An infected node keeps the rumor forever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Uniform probability of any node in a prior suspect set being source</a:t>
            </a:r>
          </a:p>
          <a:p>
            <a:pPr eaLnBrk="1" hangingPunct="1"/>
            <a:r>
              <a:rPr lang="en-US" altLang="zh-CN" sz="2400" smtClean="0"/>
              <a:t>                                                             consists of suspect nodes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Time to infect neighbor is independent and exponentially distributed with rate λ</a:t>
            </a:r>
            <a:endParaRPr lang="zh-CN" altLang="en-US" b="1" smtClean="0">
              <a:solidFill>
                <a:srgbClr val="0070C0"/>
              </a:solidFill>
            </a:endParaRPr>
          </a:p>
        </p:txBody>
      </p:sp>
      <p:graphicFrame>
        <p:nvGraphicFramePr>
          <p:cNvPr id="53188" name="Object 1988"/>
          <p:cNvGraphicFramePr>
            <a:graphicFrameLocks noChangeAspect="1"/>
          </p:cNvGraphicFramePr>
          <p:nvPr/>
        </p:nvGraphicFramePr>
        <p:xfrm>
          <a:off x="827088" y="3219450"/>
          <a:ext cx="34575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4" name="Equation" r:id="rId5" imgW="1676160" imgH="279360" progId="">
                  <p:embed/>
                </p:oleObj>
              </mc:Choice>
              <mc:Fallback>
                <p:oleObj name="Equation" r:id="rId5" imgW="1676160" imgH="279360" progId="">
                  <p:embed/>
                  <p:pic>
                    <p:nvPicPr>
                      <p:cNvPr id="0" name="Picture 19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19450"/>
                        <a:ext cx="345757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箭头 6"/>
          <p:cNvSpPr/>
          <p:nvPr/>
        </p:nvSpPr>
        <p:spPr>
          <a:xfrm>
            <a:off x="4356100" y="3438525"/>
            <a:ext cx="360363" cy="1349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53189" name="Object 1989"/>
          <p:cNvGraphicFramePr>
            <a:graphicFrameLocks noChangeAspect="1"/>
          </p:cNvGraphicFramePr>
          <p:nvPr/>
        </p:nvGraphicFramePr>
        <p:xfrm>
          <a:off x="4756150" y="3308350"/>
          <a:ext cx="3206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5" name="Equation" r:id="rId7" imgW="139579" imgH="177646" progId="">
                  <p:embed/>
                </p:oleObj>
              </mc:Choice>
              <mc:Fallback>
                <p:oleObj name="Equation" r:id="rId7" imgW="139579" imgH="177646" progId="">
                  <p:embed/>
                  <p:pic>
                    <p:nvPicPr>
                      <p:cNvPr id="0" name="Picture 19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3308350"/>
                        <a:ext cx="32067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5359400" y="6021288"/>
            <a:ext cx="378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[Shah—TIT’11, Shah—SIGMETRICS’12]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5580112" y="6309320"/>
            <a:ext cx="2964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Tan—ISIT’13, SIGMETRICS’14]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6386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38989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Rumors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6387" name="TextBox 1"/>
          <p:cNvSpPr txBox="1">
            <a:spLocks noChangeArrowheads="1"/>
          </p:cNvSpPr>
          <p:nvPr/>
        </p:nvSpPr>
        <p:spPr bwMode="auto">
          <a:xfrm>
            <a:off x="5148263" y="65341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Google</a:t>
            </a:r>
          </a:p>
        </p:txBody>
      </p:sp>
      <p:pic>
        <p:nvPicPr>
          <p:cNvPr id="16388" name="Picture 9" descr="jackie-liv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2420938"/>
            <a:ext cx="3824288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AutoShape 11" descr="2Q=="/>
          <p:cNvSpPr>
            <a:spLocks noChangeAspect="1" noChangeArrowheads="1"/>
          </p:cNvSpPr>
          <p:nvPr/>
        </p:nvSpPr>
        <p:spPr bwMode="auto">
          <a:xfrm>
            <a:off x="0" y="0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AutoShape 13" descr="2Q=="/>
          <p:cNvSpPr>
            <a:spLocks noChangeAspect="1" noChangeArrowheads="1"/>
          </p:cNvSpPr>
          <p:nvPr/>
        </p:nvSpPr>
        <p:spPr bwMode="auto">
          <a:xfrm>
            <a:off x="2986088" y="2709863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6391" name="Picture 15" descr="picture-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50" y="3429000"/>
            <a:ext cx="561975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19" descr="ANd9GcSzT16lQG4I1X3vWyQr8jMoHegMmD9ISfOnHhTm5vprtamPjGw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3800" y="1268413"/>
            <a:ext cx="24765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Deterministic SI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53192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Time to infect neighbor is assumed to be a fixed time-slot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A susceptible node is infected by each of its neighbors with probability </a:t>
            </a:r>
            <a:r>
              <a:rPr lang="en-US" altLang="zh-CN" b="1" i="1" dirty="0" smtClean="0">
                <a:solidFill>
                  <a:srgbClr val="0070C0"/>
                </a:solidFill>
              </a:rPr>
              <a:t>q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Assuming the number of infected neighbors of a susceptible node is </a:t>
            </a:r>
            <a:r>
              <a:rPr lang="en-US" altLang="zh-CN" b="1" i="1" dirty="0" smtClean="0">
                <a:solidFill>
                  <a:srgbClr val="0070C0"/>
                </a:solidFill>
              </a:rPr>
              <a:t>n, </a:t>
            </a:r>
            <a:r>
              <a:rPr lang="en-US" altLang="zh-CN" b="1" dirty="0" smtClean="0">
                <a:solidFill>
                  <a:srgbClr val="0070C0"/>
                </a:solidFill>
              </a:rPr>
              <a:t>the probability that the node becomes infected is 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Time-slot model used by researchers for network inference</a:t>
            </a:r>
          </a:p>
          <a:p>
            <a:pPr eaLnBrk="1" hangingPunct="1">
              <a:buFont typeface="Wingdings" pitchFamily="2" charset="2"/>
              <a:buChar char="n"/>
            </a:pPr>
            <a:endParaRPr lang="en-US" altLang="zh-CN" b="1" i="1" dirty="0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endParaRPr lang="zh-CN" altLang="en-US" b="1" i="1" dirty="0" smtClean="0">
              <a:solidFill>
                <a:srgbClr val="0070C0"/>
              </a:solidFill>
            </a:endParaRPr>
          </a:p>
        </p:txBody>
      </p:sp>
      <p:pic>
        <p:nvPicPr>
          <p:cNvPr id="264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365104"/>
            <a:ext cx="171157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4139952" y="5517232"/>
            <a:ext cx="41044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Inference with Single Snapshot Observation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Toy Example</a:t>
            </a:r>
            <a:endParaRPr lang="en-US" altLang="zh-CN" sz="3600" dirty="0" smtClean="0"/>
          </a:p>
          <a:p>
            <a:pPr eaLnBrk="1" hangingPunct="1">
              <a:buFont typeface="Arial" charset="0"/>
              <a:buNone/>
            </a:pPr>
            <a:endParaRPr lang="en-US" altLang="zh-CN" sz="28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204864"/>
            <a:ext cx="5785229" cy="433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Counts the number of permitted permutation to spread a rumor</a:t>
            </a:r>
            <a:endParaRPr lang="en-US" altLang="zh-CN" sz="3600" dirty="0" smtClean="0"/>
          </a:p>
          <a:p>
            <a:pPr eaLnBrk="1" hangingPunct="1">
              <a:buFont typeface="Arial" charset="0"/>
              <a:buNone/>
            </a:pPr>
            <a:endParaRPr lang="en-US" altLang="zh-CN" sz="28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780928"/>
            <a:ext cx="5112568" cy="383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4802" name="内容占位符 2"/>
          <p:cNvSpPr>
            <a:spLocks noGrp="1"/>
          </p:cNvSpPr>
          <p:nvPr>
            <p:ph idx="4294967295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Suppose Source 1</a:t>
            </a:r>
          </a:p>
          <a:p>
            <a:pPr lvl="1" eaLnBrk="1" hangingPunct="1"/>
            <a:r>
              <a:rPr lang="en-US" altLang="zh-CN" b="1" smtClean="0">
                <a:solidFill>
                  <a:srgbClr val="0070C0"/>
                </a:solidFill>
              </a:rPr>
              <a:t>Two permutations: {1,2,3,4}, {1,2,4,3}</a:t>
            </a:r>
          </a:p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Suppose Source 2</a:t>
            </a:r>
          </a:p>
          <a:p>
            <a:pPr lvl="1" eaLnBrk="1" hangingPunct="1"/>
            <a:r>
              <a:rPr lang="en-US" altLang="zh-CN" b="1" smtClean="0">
                <a:solidFill>
                  <a:srgbClr val="0070C0"/>
                </a:solidFill>
              </a:rPr>
              <a:t>Six permutations: {2,1,3,4}, {2,1,4,3},{2,3,1,4}, …</a:t>
            </a:r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4803" name="TextBox 6"/>
          <p:cNvSpPr txBox="1">
            <a:spLocks noChangeArrowheads="1"/>
          </p:cNvSpPr>
          <p:nvPr/>
        </p:nvSpPr>
        <p:spPr bwMode="auto">
          <a:xfrm>
            <a:off x="6659563" y="5300663"/>
            <a:ext cx="155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[Shah—TIT’11]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0480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8025" y="3556000"/>
            <a:ext cx="4249738" cy="318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Inference in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4802" name="内容占位符 2"/>
          <p:cNvSpPr>
            <a:spLocks noGrp="1"/>
          </p:cNvSpPr>
          <p:nvPr>
            <p:ph idx="4294967295"/>
          </p:nvPr>
        </p:nvSpPr>
        <p:spPr>
          <a:xfrm>
            <a:off x="457200" y="141287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S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C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d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d</a:t>
            </a:r>
          </a:p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S</a:t>
            </a:r>
          </a:p>
          <a:p>
            <a:pPr eaLnBrk="1" hangingPunct="1"/>
            <a:endParaRPr lang="en-US" altLang="zh-CN" sz="2800" dirty="0" smtClean="0"/>
          </a:p>
        </p:txBody>
      </p:sp>
      <p:pic>
        <p:nvPicPr>
          <p:cNvPr id="265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86133"/>
            <a:ext cx="2736304" cy="57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988840"/>
            <a:ext cx="5587316" cy="5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9913" y="2492896"/>
            <a:ext cx="7455889" cy="60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3140968"/>
            <a:ext cx="5590360" cy="57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7" y="3789040"/>
            <a:ext cx="8388423" cy="46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2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75656" y="4509120"/>
            <a:ext cx="5760639" cy="155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916832"/>
            <a:ext cx="6197280" cy="31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8520" y="4725144"/>
            <a:ext cx="93916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437112"/>
            <a:ext cx="4896544" cy="561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5013176"/>
            <a:ext cx="3528392" cy="120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437112"/>
            <a:ext cx="3552031" cy="127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9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008" y="4797152"/>
            <a:ext cx="3446300" cy="526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General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9" y="1772817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44016" y="3501008"/>
            <a:ext cx="9324528" cy="84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7410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3898900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Rumors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7411" name="TextBox 1"/>
          <p:cNvSpPr txBox="1">
            <a:spLocks noChangeArrowheads="1"/>
          </p:cNvSpPr>
          <p:nvPr/>
        </p:nvSpPr>
        <p:spPr bwMode="auto">
          <a:xfrm>
            <a:off x="6877050" y="6507163"/>
            <a:ext cx="4321175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Bloomberg</a:t>
            </a:r>
          </a:p>
        </p:txBody>
      </p:sp>
      <p:sp>
        <p:nvSpPr>
          <p:cNvPr id="17412" name="AutoShape 6" descr="2Q=="/>
          <p:cNvSpPr>
            <a:spLocks noChangeAspect="1" noChangeArrowheads="1"/>
          </p:cNvSpPr>
          <p:nvPr/>
        </p:nvSpPr>
        <p:spPr bwMode="auto">
          <a:xfrm>
            <a:off x="0" y="0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13" name="AutoShape 7" descr="2Q=="/>
          <p:cNvSpPr>
            <a:spLocks noChangeAspect="1" noChangeArrowheads="1"/>
          </p:cNvSpPr>
          <p:nvPr/>
        </p:nvSpPr>
        <p:spPr bwMode="auto">
          <a:xfrm>
            <a:off x="2986088" y="2709863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414" name="Picture 11" descr="twitter hack 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3432175"/>
            <a:ext cx="5329238" cy="342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3" descr="itw8hoSl5MJ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575" y="1196975"/>
            <a:ext cx="518318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General Degree-Regular Tree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9" y="1772817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1008"/>
            <a:ext cx="8892480" cy="80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4581128"/>
            <a:ext cx="274939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03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5157192"/>
            <a:ext cx="381723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1412776"/>
            <a:ext cx="55369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1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725144"/>
            <a:ext cx="1970327" cy="56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1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725144"/>
            <a:ext cx="48263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42591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2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573016"/>
            <a:ext cx="6541642" cy="301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Toy Example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pic>
        <p:nvPicPr>
          <p:cNvPr id="266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425919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63888" y="126876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Node 1 is Rumor</a:t>
            </a:r>
            <a:endParaRPr lang="en-US" dirty="0"/>
          </a:p>
        </p:txBody>
      </p: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501008"/>
            <a:ext cx="8964488" cy="54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077072"/>
            <a:ext cx="5597990" cy="67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34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4725144"/>
            <a:ext cx="6552728" cy="1494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339752" y="61653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Node with the Maximum Likelihood:</a:t>
            </a:r>
            <a:endParaRPr lang="en-US" dirty="0"/>
          </a:p>
        </p:txBody>
      </p:sp>
      <p:pic>
        <p:nvPicPr>
          <p:cNvPr id="2734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6165304"/>
            <a:ext cx="360040" cy="45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Centrality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Rumor centrality counts the number of permitted permutation to spread a rumor</a:t>
            </a:r>
            <a:endParaRPr lang="en-US" altLang="zh-CN" sz="36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2767" name="TextBox 6"/>
          <p:cNvSpPr txBox="1">
            <a:spLocks noChangeArrowheads="1"/>
          </p:cNvSpPr>
          <p:nvPr/>
        </p:nvSpPr>
        <p:spPr bwMode="auto">
          <a:xfrm>
            <a:off x="4716463" y="3789363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Calibri" pitchFamily="34" charset="0"/>
              </a:rPr>
              <a:t>Shah and Zuman</a:t>
            </a:r>
          </a:p>
          <a:p>
            <a:r>
              <a:rPr lang="en-US" altLang="zh-CN">
                <a:latin typeface="Calibri" pitchFamily="34" charset="0"/>
              </a:rPr>
              <a:t>IEEE Transactions on Information Theory 2011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924944"/>
            <a:ext cx="3360390" cy="626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4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Centrality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2765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Rumor centrality counts the number of permitted permutation to spread a rumor</a:t>
            </a:r>
            <a:endParaRPr lang="en-US" altLang="zh-CN" sz="36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graphicFrame>
        <p:nvGraphicFramePr>
          <p:cNvPr id="202756" name="Object 4"/>
          <p:cNvGraphicFramePr>
            <a:graphicFrameLocks noChangeAspect="1"/>
          </p:cNvGraphicFramePr>
          <p:nvPr/>
        </p:nvGraphicFramePr>
        <p:xfrm>
          <a:off x="2843213" y="2997200"/>
          <a:ext cx="30241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40" name="Equation" r:id="rId4" imgW="1422360" imgH="368280" progId="">
                  <p:embed/>
                </p:oleObj>
              </mc:Choice>
              <mc:Fallback>
                <p:oleObj name="Equation" r:id="rId4" imgW="1422360" imgH="368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997200"/>
                        <a:ext cx="30241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2766" name="Picture 6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11413" y="4297363"/>
            <a:ext cx="2881312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2767" name="TextBox 6"/>
          <p:cNvSpPr txBox="1">
            <a:spLocks noChangeArrowheads="1"/>
          </p:cNvSpPr>
          <p:nvPr/>
        </p:nvSpPr>
        <p:spPr bwMode="auto">
          <a:xfrm>
            <a:off x="4716463" y="3789363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  <p:graphicFrame>
        <p:nvGraphicFramePr>
          <p:cNvPr id="202763" name="Object 11"/>
          <p:cNvGraphicFramePr>
            <a:graphicFrameLocks noChangeAspect="1"/>
          </p:cNvGraphicFramePr>
          <p:nvPr/>
        </p:nvGraphicFramePr>
        <p:xfrm>
          <a:off x="5514975" y="5549900"/>
          <a:ext cx="12890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41" name="Equation" r:id="rId7" imgW="660240" imgH="241200" progId="">
                  <p:embed/>
                </p:oleObj>
              </mc:Choice>
              <mc:Fallback>
                <p:oleObj name="Equation" r:id="rId7" imgW="660240" imgH="2412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975" y="5549900"/>
                        <a:ext cx="1289050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Rumor Center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0685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ML (maximum likelihood) estimator</a:t>
            </a:r>
          </a:p>
          <a:p>
            <a:pPr eaLnBrk="1" hangingPunct="1">
              <a:buFont typeface="Wingdings" pitchFamily="2" charset="2"/>
              <a:buChar char="n"/>
            </a:pPr>
            <a:endParaRPr lang="en-US" altLang="zh-CN" b="1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endParaRPr lang="en-US" altLang="zh-CN" b="1" smtClean="0">
              <a:solidFill>
                <a:srgbClr val="0070C0"/>
              </a:solidFill>
            </a:endParaRP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Most likely source is at the “center” of the network!</a:t>
            </a:r>
          </a:p>
          <a:p>
            <a:pPr eaLnBrk="1" hangingPunct="1"/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sp>
        <p:nvSpPr>
          <p:cNvPr id="206851" name="TextBox 6"/>
          <p:cNvSpPr txBox="1">
            <a:spLocks noChangeArrowheads="1"/>
          </p:cNvSpPr>
          <p:nvPr/>
        </p:nvSpPr>
        <p:spPr bwMode="auto">
          <a:xfrm>
            <a:off x="7164388" y="1700213"/>
            <a:ext cx="15541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[Shah—TIT’11]</a:t>
            </a:r>
            <a:endParaRPr lang="zh-CN" altLang="en-US">
              <a:latin typeface="Calibri" pitchFamily="34" charset="0"/>
            </a:endParaRPr>
          </a:p>
        </p:txBody>
      </p:sp>
      <p:pic>
        <p:nvPicPr>
          <p:cNvPr id="20685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988" y="2133600"/>
            <a:ext cx="38687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3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913" y="2852738"/>
            <a:ext cx="2832100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4" name="Picture 15" descr="ANd9GcRQyAFpO_ISM4woT3jymzfchstdfCPqyNB29prdYVtPvGvWDOj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538" y="3789363"/>
            <a:ext cx="3097212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55" name="Picture 17" descr="ANd9GcSfDlz8nSZAxEjVZ7Ivjxwkry4eD8tafQVbwc7D1P3RivpQLAm5m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250" y="4724400"/>
            <a:ext cx="2016125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856" name="Line 18"/>
          <p:cNvSpPr>
            <a:spLocks noChangeShapeType="1"/>
          </p:cNvSpPr>
          <p:nvPr/>
        </p:nvSpPr>
        <p:spPr bwMode="auto">
          <a:xfrm>
            <a:off x="3419475" y="4724400"/>
            <a:ext cx="2520950" cy="649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7" name="Line 19"/>
          <p:cNvSpPr>
            <a:spLocks noChangeShapeType="1"/>
          </p:cNvSpPr>
          <p:nvPr/>
        </p:nvSpPr>
        <p:spPr bwMode="auto">
          <a:xfrm flipV="1">
            <a:off x="3276600" y="5445125"/>
            <a:ext cx="2663825" cy="647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8" name="Line 20"/>
          <p:cNvSpPr>
            <a:spLocks noChangeShapeType="1"/>
          </p:cNvSpPr>
          <p:nvPr/>
        </p:nvSpPr>
        <p:spPr bwMode="auto">
          <a:xfrm flipV="1">
            <a:off x="1547813" y="6092825"/>
            <a:ext cx="17287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9" name="Line 21"/>
          <p:cNvSpPr>
            <a:spLocks noChangeShapeType="1"/>
          </p:cNvSpPr>
          <p:nvPr/>
        </p:nvSpPr>
        <p:spPr bwMode="auto">
          <a:xfrm flipV="1">
            <a:off x="1547813" y="4724400"/>
            <a:ext cx="1873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60" name="Line 22"/>
          <p:cNvSpPr>
            <a:spLocks noChangeShapeType="1"/>
          </p:cNvSpPr>
          <p:nvPr/>
        </p:nvSpPr>
        <p:spPr bwMode="auto">
          <a:xfrm>
            <a:off x="1547813" y="4724400"/>
            <a:ext cx="0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Detecting the most probable source by </a:t>
            </a:r>
            <a:r>
              <a:rPr lang="en-US" altLang="zh-CN" sz="3200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Bayes</a:t>
            </a: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 Theorem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5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420888"/>
            <a:ext cx="5760640" cy="43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996952"/>
            <a:ext cx="2990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52400" y="3645024"/>
            <a:ext cx="92964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221088"/>
            <a:ext cx="7931469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7664" y="4725144"/>
            <a:ext cx="600816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46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4941168"/>
            <a:ext cx="1095441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056" y="260648"/>
            <a:ext cx="1394198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259632" y="522920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Detecting the most probable source by </a:t>
            </a:r>
            <a:r>
              <a:rPr lang="en-US" altLang="zh-CN" sz="3200" noProof="0" dirty="0" err="1" smtClean="0">
                <a:solidFill>
                  <a:srgbClr val="0070C0"/>
                </a:solidFill>
                <a:latin typeface="+mn-lt"/>
                <a:ea typeface="+mn-ea"/>
              </a:rPr>
              <a:t>Bayes</a:t>
            </a: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 Theorem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708920"/>
            <a:ext cx="72294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4005064"/>
            <a:ext cx="4752528" cy="52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4135" y="5924550"/>
            <a:ext cx="32480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47664" y="4725144"/>
            <a:ext cx="5184576" cy="1118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195736" y="6165304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Bound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060848"/>
            <a:ext cx="2437234" cy="7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140968"/>
            <a:ext cx="7596696" cy="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283968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8434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514191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endParaRPr lang="en-US" altLang="zh-CN" sz="2400" smtClean="0"/>
          </a:p>
        </p:txBody>
      </p:sp>
      <p:sp>
        <p:nvSpPr>
          <p:cNvPr id="4" name="Freeform 3"/>
          <p:cNvSpPr/>
          <p:nvPr/>
        </p:nvSpPr>
        <p:spPr>
          <a:xfrm>
            <a:off x="457200" y="1438275"/>
            <a:ext cx="7650163" cy="5876925"/>
          </a:xfrm>
          <a:custGeom>
            <a:avLst/>
            <a:gdLst>
              <a:gd name="connsiteX0" fmla="*/ 0 w 9143998"/>
              <a:gd name="connsiteY0" fmla="*/ 0 h 6845300"/>
              <a:gd name="connsiteX1" fmla="*/ 9143998 w 9143998"/>
              <a:gd name="connsiteY1" fmla="*/ 0 h 6845300"/>
              <a:gd name="connsiteX2" fmla="*/ 9143998 w 9143998"/>
              <a:gd name="connsiteY2" fmla="*/ 6845300 h 6845300"/>
              <a:gd name="connsiteX3" fmla="*/ 0 w 9143998"/>
              <a:gd name="connsiteY3" fmla="*/ 6845300 h 6845300"/>
              <a:gd name="connsiteX4" fmla="*/ 0 w 9143998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3998" h="6845300">
                <a:moveTo>
                  <a:pt x="0" y="0"/>
                </a:moveTo>
                <a:lnTo>
                  <a:pt x="9143998" y="0"/>
                </a:lnTo>
                <a:lnTo>
                  <a:pt x="9143998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602163" y="3676650"/>
            <a:ext cx="198437" cy="239713"/>
          </a:xfrm>
          <a:custGeom>
            <a:avLst/>
            <a:gdLst>
              <a:gd name="connsiteX0" fmla="*/ 25908 w 237743"/>
              <a:gd name="connsiteY0" fmla="*/ 108204 h 280415"/>
              <a:gd name="connsiteX1" fmla="*/ 202691 w 237743"/>
              <a:gd name="connsiteY1" fmla="*/ 254508 h 280415"/>
              <a:gd name="connsiteX2" fmla="*/ 211835 w 237743"/>
              <a:gd name="connsiteY2" fmla="*/ 25908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37743" h="280415">
                <a:moveTo>
                  <a:pt x="25908" y="108204"/>
                </a:moveTo>
                <a:lnTo>
                  <a:pt x="202691" y="254508"/>
                </a:lnTo>
                <a:lnTo>
                  <a:pt x="211835" y="25908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7" name="TextBox 1"/>
          <p:cNvSpPr txBox="1">
            <a:spLocks noChangeArrowheads="1"/>
          </p:cNvSpPr>
          <p:nvPr/>
        </p:nvSpPr>
        <p:spPr bwMode="auto">
          <a:xfrm>
            <a:off x="7235825" y="5348288"/>
            <a:ext cx="14319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>
                <a:solidFill>
                  <a:srgbClr val="000000"/>
                </a:solidFill>
                <a:latin typeface="Constantia" pitchFamily="18" charset="0"/>
              </a:rPr>
              <a:t>Dr. John Snow</a:t>
            </a:r>
          </a:p>
        </p:txBody>
      </p:sp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395288" y="1196975"/>
            <a:ext cx="7856537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1854 London Cholera Epidemic</a:t>
            </a: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18439" name="TextBox 1"/>
          <p:cNvSpPr txBox="1">
            <a:spLocks noChangeArrowheads="1"/>
          </p:cNvSpPr>
          <p:nvPr/>
        </p:nvSpPr>
        <p:spPr bwMode="auto">
          <a:xfrm>
            <a:off x="468313" y="3500438"/>
            <a:ext cx="175101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Outbreak source</a:t>
            </a:r>
          </a:p>
        </p:txBody>
      </p:sp>
      <p:pic>
        <p:nvPicPr>
          <p:cNvPr id="18440" name="Picture 20" descr="220px-John_Snow_memorial_and_pub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3933825"/>
            <a:ext cx="20955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23" descr="picture of John Snow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2420938"/>
            <a:ext cx="2133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2" name="TextBox 1"/>
          <p:cNvSpPr txBox="1">
            <a:spLocks noChangeArrowheads="1"/>
          </p:cNvSpPr>
          <p:nvPr/>
        </p:nvSpPr>
        <p:spPr bwMode="auto">
          <a:xfrm>
            <a:off x="4822825" y="63817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Wikipedia</a:t>
            </a:r>
          </a:p>
        </p:txBody>
      </p:sp>
      <p:pic>
        <p:nvPicPr>
          <p:cNvPr id="18443" name="Picture 27" descr="File:Snow-cholera-map-1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9975" y="2219325"/>
            <a:ext cx="4319588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Line 28"/>
          <p:cNvSpPr>
            <a:spLocks noChangeShapeType="1"/>
          </p:cNvSpPr>
          <p:nvPr/>
        </p:nvSpPr>
        <p:spPr bwMode="auto">
          <a:xfrm flipV="1">
            <a:off x="2339975" y="3860800"/>
            <a:ext cx="2160588" cy="79216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Detection Probability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10" name="文本占位符 3"/>
          <p:cNvSpPr txBox="1">
            <a:spLocks/>
          </p:cNvSpPr>
          <p:nvPr/>
        </p:nvSpPr>
        <p:spPr>
          <a:xfrm>
            <a:off x="457200" y="1204913"/>
            <a:ext cx="7715200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en-US" altLang="zh-CN" sz="3200" noProof="0" dirty="0" smtClean="0">
                <a:solidFill>
                  <a:srgbClr val="0070C0"/>
                </a:solidFill>
                <a:latin typeface="+mn-lt"/>
                <a:ea typeface="+mn-ea"/>
              </a:rPr>
              <a:t>Bound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7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060848"/>
            <a:ext cx="2437234" cy="7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140968"/>
            <a:ext cx="7596696" cy="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283968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661025"/>
            <a:ext cx="8928100" cy="822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Line Network is undetectable!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multiple observations help?</a:t>
            </a: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2695" name="Picture 9" descr="Figure1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4406900"/>
            <a:ext cx="6840538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6" name="Picture 15" descr="ANd9GcTlBlwhdj4SVRsxZDW9bDvPgCWDheegm9BMtFNxB8kNv9H-K1Iq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1557338"/>
            <a:ext cx="38163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7" name="Picture 17" descr="ANd9GcTCBB3lQBDHnF1V8gfsGDZAusBgJVZd4oa_bSLi0zcBYvhgh5VT5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700213"/>
            <a:ext cx="3671887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For finite </a:t>
            </a:r>
            <a:r>
              <a:rPr lang="en-US" altLang="zh-CN" i="1" dirty="0" smtClean="0"/>
              <a:t>n</a:t>
            </a:r>
            <a:endParaRPr lang="zh-CN" altLang="en-US" i="1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780928"/>
            <a:ext cx="5882778" cy="301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For asymptotically large </a:t>
            </a:r>
            <a:r>
              <a:rPr lang="en-US" altLang="zh-CN" i="1" dirty="0" smtClean="0"/>
              <a:t>n</a:t>
            </a:r>
            <a:endParaRPr lang="zh-CN" altLang="en-US" i="1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2252514"/>
            <a:ext cx="6062040" cy="460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18" name="Picture 2" descr="n! \sim \sqrt{2 \pi n}\left(\frac{n}{e}\right)^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437112"/>
            <a:ext cx="2091739" cy="587408"/>
          </a:xfrm>
          <a:prstGeom prst="rect">
            <a:avLst/>
          </a:prstGeom>
          <a:noFill/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7504" y="4077072"/>
            <a:ext cx="33843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Stirling’s</a:t>
            </a:r>
            <a:r>
              <a:rPr lang="en-US" altLang="zh-CN" dirty="0" smtClean="0">
                <a:latin typeface="Calibri" pitchFamily="34" charset="0"/>
              </a:rPr>
              <a:t> asymptotic formula: </a:t>
            </a:r>
            <a:endParaRPr lang="en-US" altLang="zh-CN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err="1" smtClean="0">
                <a:solidFill>
                  <a:srgbClr val="00B050"/>
                </a:solidFill>
              </a:rPr>
              <a:t>Detectability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517232"/>
            <a:ext cx="89281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dirty="0" smtClean="0">
                <a:latin typeface="Calibri" pitchFamily="34" charset="0"/>
              </a:rPr>
              <a:t>Degree-regular tree with degree strictly larger than 2 is </a:t>
            </a:r>
            <a:r>
              <a:rPr lang="en-US" altLang="zh-CN" sz="2400" dirty="0" err="1" smtClean="0">
                <a:latin typeface="Calibri" pitchFamily="34" charset="0"/>
              </a:rPr>
              <a:t>asymtotically</a:t>
            </a:r>
            <a:r>
              <a:rPr lang="en-US" altLang="zh-CN" sz="2400" dirty="0" smtClean="0">
                <a:latin typeface="Calibri" pitchFamily="34" charset="0"/>
              </a:rPr>
              <a:t> detectable</a:t>
            </a:r>
            <a:endParaRPr lang="en-US" altLang="zh-CN" sz="2400" dirty="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dirty="0" smtClean="0">
                <a:latin typeface="Calibri" pitchFamily="34" charset="0"/>
              </a:rPr>
              <a:t>Phase-Transition like phenomenon!</a:t>
            </a:r>
            <a:endParaRPr lang="en-US" altLang="zh-CN" sz="2400" dirty="0">
              <a:latin typeface="Calibri" pitchFamily="34" charset="0"/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628800"/>
            <a:ext cx="5112568" cy="383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Convexity in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Recall that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915816" y="1700808"/>
          <a:ext cx="302418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09" name="Equation" r:id="rId4" imgW="1422360" imgH="368280" progId="">
                  <p:embed/>
                </p:oleObj>
              </mc:Choice>
              <mc:Fallback>
                <p:oleObj name="Equation" r:id="rId4" imgW="1422360" imgH="3682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1700808"/>
                        <a:ext cx="302418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211960" y="2420888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543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3356992"/>
            <a:ext cx="8343901" cy="35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35696" y="3901994"/>
            <a:ext cx="5792738" cy="271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Convexity in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Since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4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772816"/>
            <a:ext cx="5472608" cy="256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4509120"/>
            <a:ext cx="3560989" cy="57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3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5085184"/>
            <a:ext cx="4820741" cy="112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Alternative Characterization of Rumor </a:t>
            </a:r>
            <a:r>
              <a:rPr lang="en-US" altLang="zh-CN" dirty="0" err="1" smtClean="0">
                <a:solidFill>
                  <a:srgbClr val="00B050"/>
                </a:solidFill>
              </a:rPr>
              <a:t>Cente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28800"/>
            <a:ext cx="8564811" cy="67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76872"/>
            <a:ext cx="2881858" cy="59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3140968"/>
            <a:ext cx="2197406" cy="1249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63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221088"/>
            <a:ext cx="3293716" cy="56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467544" y="5085184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Shah and </a:t>
            </a:r>
            <a:r>
              <a:rPr lang="en-US" altLang="zh-CN" dirty="0" err="1">
                <a:latin typeface="Calibri" pitchFamily="34" charset="0"/>
              </a:rPr>
              <a:t>Zuman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IEEE Transactions on Information Theory 2011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251520" y="1196752"/>
            <a:ext cx="889248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Distance Centrality (Social Network Analysis)</a:t>
            </a:r>
          </a:p>
          <a:p>
            <a:pPr eaLnBrk="1" hangingPunct="1"/>
            <a:endParaRPr lang="en-US" altLang="zh-CN" dirty="0" smtClean="0"/>
          </a:p>
          <a:p>
            <a:pPr lvl="1" eaLnBrk="1" hangingPunct="1">
              <a:buNone/>
            </a:pPr>
            <a:r>
              <a:rPr lang="en-US" altLang="zh-CN" dirty="0" smtClean="0"/>
              <a:t>where          is  </a:t>
            </a:r>
            <a:r>
              <a:rPr lang="en-US" altLang="zh-CN" dirty="0" err="1" smtClean="0"/>
              <a:t>is</a:t>
            </a:r>
            <a:r>
              <a:rPr lang="en-US" altLang="zh-CN" dirty="0" smtClean="0"/>
              <a:t> the shortest path length between </a:t>
            </a:r>
            <a:r>
              <a:rPr lang="en-US" altLang="zh-CN" i="1" dirty="0" smtClean="0"/>
              <a:t>v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j (eccentricity)</a:t>
            </a:r>
          </a:p>
          <a:p>
            <a:pPr eaLnBrk="1" hangingPunct="1"/>
            <a:r>
              <a:rPr lang="en-US" altLang="zh-CN" dirty="0" smtClean="0"/>
              <a:t>Vertex in		with minimum distance centrality is called </a:t>
            </a:r>
            <a:r>
              <a:rPr lang="en-US" altLang="zh-CN" i="1" dirty="0" smtClean="0"/>
              <a:t>distance center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700808"/>
            <a:ext cx="4244990" cy="63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3284984"/>
            <a:ext cx="708844" cy="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321931"/>
            <a:ext cx="3384376" cy="253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2348880"/>
            <a:ext cx="1096318" cy="51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139952" y="4365104"/>
            <a:ext cx="475252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Distance from 1 to all shaded nodes: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2: 1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3: 2</a:t>
            </a:r>
          </a:p>
          <a:p>
            <a:r>
              <a:rPr lang="en-US" altLang="zh-CN" dirty="0" smtClean="0">
                <a:latin typeface="Calibri" pitchFamily="34" charset="0"/>
              </a:rPr>
              <a:t>From Node 1 to Node 4: 2</a:t>
            </a:r>
          </a:p>
          <a:p>
            <a:pPr>
              <a:buFont typeface="Symbol"/>
              <a:buChar char="Þ"/>
            </a:pPr>
            <a:r>
              <a:rPr lang="en-US" altLang="zh-CN" dirty="0" smtClean="0">
                <a:latin typeface="Calibri" pitchFamily="34" charset="0"/>
              </a:rPr>
              <a:t>Distance Centrality of Node 1 = 1+2+2=5</a:t>
            </a:r>
          </a:p>
          <a:p>
            <a:endParaRPr lang="en-US" altLang="zh-CN" dirty="0" smtClean="0">
              <a:latin typeface="Calibri" pitchFamily="34" charset="0"/>
            </a:endParaRPr>
          </a:p>
          <a:p>
            <a:r>
              <a:rPr lang="en-US" altLang="zh-CN" dirty="0" smtClean="0">
                <a:latin typeface="Calibri" pitchFamily="34" charset="0"/>
              </a:rPr>
              <a:t>Distance Centrality of Node 2 is 3, therefore Node 2 is </a:t>
            </a:r>
            <a:r>
              <a:rPr lang="en-US" altLang="zh-CN" i="1" dirty="0" smtClean="0">
                <a:latin typeface="Calibri" pitchFamily="34" charset="0"/>
              </a:rPr>
              <a:t>Distance Center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>
          <a:xfrm>
            <a:off x="251520" y="1600200"/>
            <a:ext cx="8892480" cy="4525963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Mass of graph (Graph Theory)</a:t>
            </a:r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Vertex in		with minimum weight is called </a:t>
            </a:r>
            <a:r>
              <a:rPr lang="en-US" altLang="zh-CN" i="1" dirty="0" smtClean="0"/>
              <a:t>mass center</a:t>
            </a:r>
            <a:r>
              <a:rPr lang="en-US" altLang="zh-CN" dirty="0" smtClean="0"/>
              <a:t> </a:t>
            </a:r>
            <a:endParaRPr lang="zh-CN" altLang="en-US" dirty="0" smtClean="0"/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73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708920"/>
            <a:ext cx="708844" cy="69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891" y="4149081"/>
            <a:ext cx="3615045" cy="27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4139952" y="4365104"/>
            <a:ext cx="475252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Subtree</a:t>
            </a:r>
            <a:r>
              <a:rPr lang="en-US" altLang="zh-CN" dirty="0" smtClean="0">
                <a:latin typeface="Calibri" pitchFamily="34" charset="0"/>
              </a:rPr>
              <a:t> of a child (Node 2) of Node 1 has size of 3</a:t>
            </a:r>
          </a:p>
          <a:p>
            <a:pPr>
              <a:buFont typeface="Symbol"/>
              <a:buChar char="Þ"/>
            </a:pPr>
            <a:r>
              <a:rPr lang="en-US" altLang="zh-CN" dirty="0" smtClean="0">
                <a:latin typeface="Calibri" pitchFamily="34" charset="0"/>
              </a:rPr>
              <a:t>Weight of Node 1 = 3</a:t>
            </a:r>
          </a:p>
          <a:p>
            <a:endParaRPr lang="en-US" altLang="zh-CN" dirty="0" smtClean="0">
              <a:latin typeface="Calibri" pitchFamily="34" charset="0"/>
            </a:endParaRPr>
          </a:p>
          <a:p>
            <a:r>
              <a:rPr lang="en-US" altLang="zh-CN" dirty="0" smtClean="0">
                <a:latin typeface="Calibri" pitchFamily="34" charset="0"/>
              </a:rPr>
              <a:t>Weight of Node 2 is 1 for its three </a:t>
            </a:r>
            <a:r>
              <a:rPr lang="en-US" altLang="zh-CN" dirty="0" err="1" smtClean="0">
                <a:latin typeface="Calibri" pitchFamily="34" charset="0"/>
              </a:rPr>
              <a:t>subtrees</a:t>
            </a:r>
            <a:r>
              <a:rPr lang="en-US" altLang="zh-CN" dirty="0" smtClean="0">
                <a:latin typeface="Calibri" pitchFamily="34" charset="0"/>
              </a:rPr>
              <a:t>, therefore Node 2 is </a:t>
            </a:r>
            <a:r>
              <a:rPr lang="en-US" altLang="zh-CN" i="1" dirty="0" smtClean="0">
                <a:latin typeface="Calibri" pitchFamily="34" charset="0"/>
              </a:rPr>
              <a:t>Mass Center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2276872"/>
            <a:ext cx="1969904" cy="46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0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5816" y="2204864"/>
            <a:ext cx="2592288" cy="56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0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3808" y="3356992"/>
            <a:ext cx="5994822" cy="59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48834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8069263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2003 SARS </a:t>
            </a:r>
            <a:r>
              <a:rPr lang="en-US" altLang="zh-CN" sz="2800">
                <a:solidFill>
                  <a:srgbClr val="04617B"/>
                </a:solidFill>
                <a:latin typeface="Calibri" pitchFamily="34" charset="0"/>
              </a:rPr>
              <a:t>(severe acute respiratory syndrome)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pic>
        <p:nvPicPr>
          <p:cNvPr id="248835" name="Picture 16" descr="SNA-SAR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2275" y="1773238"/>
            <a:ext cx="5738813" cy="48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6" name="TextBox 1"/>
          <p:cNvSpPr txBox="1">
            <a:spLocks noChangeArrowheads="1"/>
          </p:cNvSpPr>
          <p:nvPr/>
        </p:nvSpPr>
        <p:spPr bwMode="auto">
          <a:xfrm>
            <a:off x="5148263" y="6534150"/>
            <a:ext cx="43211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The University of Arizona Artificial Intelligence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08280" y="1988840"/>
            <a:ext cx="9352280" cy="2985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Connection with Graph Theory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tree has either exactly one or two mass centers (graph theory result)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aseline="0" dirty="0" smtClean="0">
                <a:latin typeface="+mn-lt"/>
                <a:ea typeface="+mn-ea"/>
              </a:rPr>
              <a:t>There are at most two rumor centers when the maximum</a:t>
            </a:r>
            <a:r>
              <a:rPr lang="en-US" altLang="zh-CN" sz="3200" dirty="0" smtClean="0">
                <a:latin typeface="+mn-lt"/>
                <a:ea typeface="+mn-ea"/>
              </a:rPr>
              <a:t> </a:t>
            </a:r>
            <a:r>
              <a:rPr lang="en-US" altLang="zh-CN" sz="3200" baseline="0" dirty="0" err="1" smtClean="0">
                <a:latin typeface="+mn-lt"/>
                <a:ea typeface="+mn-ea"/>
              </a:rPr>
              <a:t>subtree</a:t>
            </a:r>
            <a:r>
              <a:rPr lang="en-US" altLang="zh-CN" sz="3200" baseline="0" dirty="0" smtClean="0">
                <a:latin typeface="+mn-lt"/>
                <a:ea typeface="+mn-ea"/>
              </a:rPr>
              <a:t> tree is </a:t>
            </a:r>
            <a:r>
              <a:rPr lang="en-US" altLang="zh-CN" sz="3200" i="1" baseline="0" dirty="0" smtClean="0">
                <a:latin typeface="+mn-lt"/>
                <a:ea typeface="+mn-ea"/>
              </a:rPr>
              <a:t>n/2</a:t>
            </a:r>
            <a:r>
              <a:rPr lang="en-US" altLang="zh-CN" sz="3200" baseline="0" dirty="0" smtClean="0">
                <a:latin typeface="+mn-lt"/>
                <a:ea typeface="+mn-ea"/>
              </a:rPr>
              <a:t> (Shah’s IT</a:t>
            </a:r>
            <a:r>
              <a:rPr lang="en-US" altLang="zh-CN" sz="3200" dirty="0" smtClean="0">
                <a:latin typeface="+mn-lt"/>
                <a:ea typeface="+mn-ea"/>
              </a:rPr>
              <a:t> result</a:t>
            </a:r>
            <a:r>
              <a:rPr lang="en-US" altLang="zh-CN" sz="3200" baseline="0" dirty="0" smtClean="0">
                <a:latin typeface="+mn-lt"/>
                <a:ea typeface="+mn-ea"/>
              </a:rPr>
              <a:t>)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628800"/>
            <a:ext cx="7236296" cy="231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Algorithms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myriad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p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olynomial-time algorithms for computing rumor center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Mass center algorithm (graph theory)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dirty="0" smtClean="0">
                <a:latin typeface="+mn-lt"/>
                <a:ea typeface="+mn-ea"/>
              </a:rPr>
              <a:t>Distance center algorithm (social network analysis)</a:t>
            </a: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Message passing algorithm</a:t>
            </a:r>
            <a:r>
              <a:rPr lang="en-US" altLang="zh-CN" sz="3200" baseline="0" dirty="0" smtClean="0">
                <a:latin typeface="+mn-lt"/>
                <a:ea typeface="+mn-ea"/>
              </a:rPr>
              <a:t> (Shah’s IT</a:t>
            </a:r>
            <a:r>
              <a:rPr lang="en-US" altLang="zh-CN" sz="3200" dirty="0" smtClean="0">
                <a:latin typeface="+mn-lt"/>
                <a:ea typeface="+mn-ea"/>
              </a:rPr>
              <a:t> result</a:t>
            </a:r>
            <a:r>
              <a:rPr lang="en-US" altLang="zh-CN" sz="3200" baseline="0" dirty="0" smtClean="0">
                <a:latin typeface="+mn-lt"/>
                <a:ea typeface="+mn-ea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200" dirty="0" smtClean="0">
                <a:latin typeface="+mn-lt"/>
                <a:ea typeface="+mn-ea"/>
              </a:rPr>
              <a:t>…etc</a:t>
            </a:r>
            <a:endParaRPr lang="en-US" altLang="zh-CN" sz="3200" baseline="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Detection with Suspects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0946" name="文本占位符 3"/>
          <p:cNvSpPr>
            <a:spLocks noGrp="1"/>
          </p:cNvSpPr>
          <p:nvPr>
            <p:ph type="body" idx="1"/>
          </p:nvPr>
        </p:nvSpPr>
        <p:spPr>
          <a:xfrm>
            <a:off x="457200" y="1204913"/>
            <a:ext cx="4040188" cy="639762"/>
          </a:xfrm>
        </p:spPr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Why consider suspects?</a:t>
            </a:r>
            <a:endParaRPr lang="zh-CN" altLang="en-US" dirty="0" smtClean="0">
              <a:solidFill>
                <a:srgbClr val="0070C0"/>
              </a:solidFill>
            </a:endParaRPr>
          </a:p>
        </p:txBody>
      </p:sp>
      <p:sp>
        <p:nvSpPr>
          <p:cNvPr id="210947" name="内容占位符 4"/>
          <p:cNvSpPr>
            <a:spLocks noGrp="1"/>
          </p:cNvSpPr>
          <p:nvPr>
            <p:ph sz="half" idx="2"/>
          </p:nvPr>
        </p:nvSpPr>
        <p:spPr>
          <a:xfrm>
            <a:off x="457200" y="1844675"/>
            <a:ext cx="4040188" cy="3735388"/>
          </a:xfrm>
        </p:spPr>
        <p:txBody>
          <a:bodyPr/>
          <a:lstStyle/>
          <a:p>
            <a:pPr eaLnBrk="1" hangingPunct="1"/>
            <a:r>
              <a:rPr lang="en-US" altLang="zh-CN" sz="2200" dirty="0" smtClean="0"/>
              <a:t>Not all infected are suspects</a:t>
            </a:r>
          </a:p>
          <a:p>
            <a:pPr eaLnBrk="1" hangingPunct="1"/>
            <a:r>
              <a:rPr lang="en-US" altLang="zh-CN" sz="2200" dirty="0" smtClean="0"/>
              <a:t>spread of infectious disease from cities to cities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200" dirty="0" smtClean="0"/>
              <a:t>	(</a:t>
            </a:r>
            <a:r>
              <a:rPr lang="en-US" altLang="zh-CN" sz="2200" dirty="0" smtClean="0">
                <a:solidFill>
                  <a:srgbClr val="FF0000"/>
                </a:solidFill>
              </a:rPr>
              <a:t>frequent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travellers</a:t>
            </a:r>
            <a:r>
              <a:rPr lang="en-US" altLang="zh-CN" sz="2200" dirty="0" smtClean="0"/>
              <a:t>)</a:t>
            </a:r>
          </a:p>
          <a:p>
            <a:pPr eaLnBrk="1" hangingPunct="1"/>
            <a:r>
              <a:rPr lang="en-US" altLang="zh-CN" sz="2200" dirty="0" smtClean="0"/>
              <a:t>infection of rumors or computer viruses in cyberspace </a:t>
            </a:r>
          </a:p>
          <a:p>
            <a:pPr eaLnBrk="1" hangingPunct="1">
              <a:buFont typeface="Arial" charset="0"/>
              <a:buNone/>
            </a:pPr>
            <a:r>
              <a:rPr lang="en-US" altLang="zh-CN" sz="2200" dirty="0" smtClean="0"/>
              <a:t>	(</a:t>
            </a:r>
            <a:r>
              <a:rPr lang="en-US" altLang="zh-CN" sz="2200" dirty="0" smtClean="0">
                <a:solidFill>
                  <a:srgbClr val="FF0000"/>
                </a:solidFill>
              </a:rPr>
              <a:t>vulnerable hosts</a:t>
            </a:r>
            <a:r>
              <a:rPr lang="en-US" altLang="zh-CN" sz="2200" dirty="0" smtClean="0"/>
              <a:t>)</a:t>
            </a:r>
            <a:endParaRPr lang="zh-CN" altLang="en-US" sz="2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23850" y="5613400"/>
            <a:ext cx="8496300" cy="822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 b="1">
                <a:solidFill>
                  <a:srgbClr val="FF0000"/>
                </a:solidFill>
                <a:latin typeface="Calibri" pitchFamily="34" charset="0"/>
              </a:rPr>
              <a:t>Suspect characteristics significantly affect detectability and add an interesting dimension to identifying the source reliably.</a:t>
            </a:r>
            <a:endParaRPr lang="zh-CN" altLang="en-US" sz="2400" b="1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210949" name="Picture 9" descr="Usual-Suspec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8775" y="1517650"/>
            <a:ext cx="494030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Detection with Suspects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2994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539750" y="1196975"/>
            <a:ext cx="4041775" cy="639763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What’s new with suspects?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212995" name="内容占位符 6"/>
          <p:cNvSpPr>
            <a:spLocks noGrp="1"/>
          </p:cNvSpPr>
          <p:nvPr>
            <p:ph sz="quarter" idx="4294967295"/>
          </p:nvPr>
        </p:nvSpPr>
        <p:spPr>
          <a:xfrm>
            <a:off x="323850" y="1773238"/>
            <a:ext cx="5327650" cy="3735387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Finite regime: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smtClean="0"/>
              <a:t>at most vs. </a:t>
            </a:r>
            <a:r>
              <a:rPr lang="en-US" altLang="zh-CN" sz="2400" smtClean="0">
                <a:solidFill>
                  <a:srgbClr val="FF0000"/>
                </a:solidFill>
              </a:rPr>
              <a:t>at least </a:t>
            </a:r>
            <a:r>
              <a:rPr lang="en-US" altLang="zh-CN" sz="2400" smtClean="0"/>
              <a:t>0.5 detection probability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Asymptotic regime: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smtClean="0"/>
              <a:t>0.307 vs. </a:t>
            </a:r>
            <a:r>
              <a:rPr lang="en-US" altLang="zh-CN" sz="2400" smtClean="0">
                <a:solidFill>
                  <a:srgbClr val="FF0000"/>
                </a:solidFill>
              </a:rPr>
              <a:t>1</a:t>
            </a:r>
            <a:r>
              <a:rPr lang="en-US" altLang="zh-CN" sz="2400" smtClean="0"/>
              <a:t> best detection probability</a:t>
            </a:r>
          </a:p>
          <a:p>
            <a:pPr eaLnBrk="1" hangingPunct="1">
              <a:buFont typeface="Arial" charset="0"/>
              <a:buNone/>
            </a:pPr>
            <a:endParaRPr lang="en-US" altLang="zh-CN" sz="2400" smtClean="0"/>
          </a:p>
          <a:p>
            <a:pPr eaLnBrk="1" hangingPunct="1">
              <a:buFont typeface="Arial" charset="0"/>
              <a:buNone/>
            </a:pPr>
            <a:r>
              <a:rPr lang="en-US" altLang="zh-CN" sz="2400" smtClean="0"/>
              <a:t>Insightful </a:t>
            </a:r>
            <a:r>
              <a:rPr lang="en-US" altLang="zh-CN" sz="2400" smtClean="0">
                <a:solidFill>
                  <a:srgbClr val="FF0000"/>
                </a:solidFill>
              </a:rPr>
              <a:t>monotonicity </a:t>
            </a:r>
            <a:r>
              <a:rPr lang="en-US" altLang="zh-CN" sz="2400" smtClean="0"/>
              <a:t>and </a:t>
            </a:r>
            <a:r>
              <a:rPr lang="en-US" altLang="zh-CN" sz="2400" smtClean="0">
                <a:solidFill>
                  <a:srgbClr val="FF0000"/>
                </a:solidFill>
              </a:rPr>
              <a:t>averaging</a:t>
            </a:r>
            <a:r>
              <a:rPr lang="en-US" altLang="zh-CN" sz="2400" smtClean="0"/>
              <a:t> results</a:t>
            </a:r>
          </a:p>
        </p:txBody>
      </p:sp>
      <p:sp>
        <p:nvSpPr>
          <p:cNvPr id="212996" name="AutoShape 9" descr="2Q=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997" name="AutoShape 11" descr="2Q=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2998" name="Picture 13" descr="consulta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425" y="1393825"/>
            <a:ext cx="2903538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999" name="TextBox 6"/>
          <p:cNvSpPr txBox="1">
            <a:spLocks noChangeArrowheads="1"/>
          </p:cNvSpPr>
          <p:nvPr/>
        </p:nvSpPr>
        <p:spPr bwMode="auto">
          <a:xfrm>
            <a:off x="2195736" y="5229200"/>
            <a:ext cx="6696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Dong, </a:t>
            </a:r>
            <a:r>
              <a:rPr lang="en-US" altLang="zh-CN" dirty="0">
                <a:latin typeface="Calibri" pitchFamily="34" charset="0"/>
              </a:rPr>
              <a:t>Zhang and </a:t>
            </a:r>
            <a:r>
              <a:rPr lang="en-US" altLang="zh-CN" dirty="0" smtClean="0">
                <a:latin typeface="Calibri" pitchFamily="34" charset="0"/>
              </a:rPr>
              <a:t>Tan</a:t>
            </a:r>
            <a:endParaRPr lang="en-US" altLang="zh-CN" dirty="0">
              <a:latin typeface="Calibri" pitchFamily="34" charset="0"/>
            </a:endParaRPr>
          </a:p>
          <a:p>
            <a:r>
              <a:rPr lang="en-US" altLang="zh-CN" dirty="0">
                <a:latin typeface="Calibri" pitchFamily="34" charset="0"/>
              </a:rPr>
              <a:t>Proc. of IEEE Symposium on Information Theory 2013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267744" y="6021288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Zhao</a:t>
            </a:r>
            <a:r>
              <a:rPr lang="en-US" altLang="zh-CN" dirty="0">
                <a:latin typeface="Calibri" pitchFamily="34" charset="0"/>
              </a:rPr>
              <a:t>, Dong, Zhang and Tan</a:t>
            </a:r>
          </a:p>
          <a:p>
            <a:r>
              <a:rPr lang="en-US" altLang="zh-CN" dirty="0" smtClean="0">
                <a:latin typeface="Calibri" pitchFamily="34" charset="0"/>
              </a:rPr>
              <a:t>ACM SIGMETRICS </a:t>
            </a:r>
            <a:r>
              <a:rPr lang="en-US" altLang="zh-CN" dirty="0">
                <a:latin typeface="Calibri" pitchFamily="34" charset="0"/>
              </a:rPr>
              <a:t>2014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15042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107950" y="6351588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Detectability is graph constrained. Network connectivity matters!</a:t>
            </a:r>
            <a:endParaRPr lang="zh-CN" altLang="en-US" sz="2400">
              <a:latin typeface="Calibri" pitchFamily="34" charset="0"/>
            </a:endParaRPr>
          </a:p>
        </p:txBody>
      </p:sp>
      <p:sp>
        <p:nvSpPr>
          <p:cNvPr id="215044" name="AutoShape 10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45" name="AutoShape 12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46" name="AutoShape 14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5047" name="Picture 16" descr="Figure10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005263"/>
            <a:ext cx="2058987" cy="215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48" name="Picture 20" descr="Figure10_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588" y="3933825"/>
            <a:ext cx="1974850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49" name="Picture 22" descr="ANd9GcR-TAPTT-5MwQ6w0l4MdNtUwVGAsvl85Fw3jtTppaFqkHd9QrQo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7763" y="1700213"/>
            <a:ext cx="24479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0" name="Picture 24" descr="ANd9GcQHdicwUubuWNtA2vBhAM8ZgYBG1eymSu6JY1RF55VM_mgQC8X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675" y="1700213"/>
            <a:ext cx="3311525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1" name="Picture 26" descr="ANd9GcTh_2FilTzThxc_899wSbkRg0cjeEUVJmN5qaOYY0bTB5Vq2at4q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825" y="1700213"/>
            <a:ext cx="2755900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52" name="Picture 28" descr="Figure10_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698875"/>
            <a:ext cx="2808288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MAP Rumor Source Estimator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8130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70C0"/>
                </a:solidFill>
              </a:rPr>
              <a:t>MAP (maximum a posteriori) estimator</a:t>
            </a:r>
          </a:p>
          <a:p>
            <a:pPr eaLnBrk="1" hangingPunct="1"/>
            <a:r>
              <a:rPr lang="en-US" altLang="zh-CN" sz="2400" smtClean="0"/>
              <a:t>A prior suspect set</a:t>
            </a:r>
          </a:p>
          <a:p>
            <a:pPr eaLnBrk="1" hangingPunct="1"/>
            <a:r>
              <a:rPr lang="en-US" altLang="zh-CN" sz="2400" smtClean="0"/>
              <a:t>An observation of     infected nodes</a:t>
            </a:r>
          </a:p>
          <a:p>
            <a:pPr eaLnBrk="1" hangingPunct="1">
              <a:buFont typeface="Arial" charset="0"/>
              <a:buNone/>
            </a:pPr>
            <a:endParaRPr lang="en-US" altLang="zh-CN" sz="2800" smtClean="0"/>
          </a:p>
        </p:txBody>
      </p:sp>
      <p:graphicFrame>
        <p:nvGraphicFramePr>
          <p:cNvPr id="81296" name="Object 3472"/>
          <p:cNvGraphicFramePr>
            <a:graphicFrameLocks noChangeAspect="1"/>
          </p:cNvGraphicFramePr>
          <p:nvPr/>
        </p:nvGraphicFramePr>
        <p:xfrm>
          <a:off x="1476375" y="3644900"/>
          <a:ext cx="55070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8" name="Equation" r:id="rId4" imgW="2590560" imgH="406080" progId="">
                  <p:embed/>
                </p:oleObj>
              </mc:Choice>
              <mc:Fallback>
                <p:oleObj name="Equation" r:id="rId4" imgW="2590560" imgH="406080" progId="">
                  <p:embed/>
                  <p:pic>
                    <p:nvPicPr>
                      <p:cNvPr id="0" name="Picture 3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644900"/>
                        <a:ext cx="5507038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297" name="Object 3473"/>
          <p:cNvGraphicFramePr>
            <a:graphicFrameLocks noChangeAspect="1"/>
          </p:cNvGraphicFramePr>
          <p:nvPr/>
        </p:nvGraphicFramePr>
        <p:xfrm>
          <a:off x="3276600" y="2133600"/>
          <a:ext cx="338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9" name="Equation" r:id="rId6" imgW="139579" imgH="177646" progId="">
                  <p:embed/>
                </p:oleObj>
              </mc:Choice>
              <mc:Fallback>
                <p:oleObj name="Equation" r:id="rId6" imgW="139579" imgH="177646" progId="">
                  <p:embed/>
                  <p:pic>
                    <p:nvPicPr>
                      <p:cNvPr id="0" name="Picture 3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133600"/>
                        <a:ext cx="338138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298" name="Object 3474"/>
          <p:cNvGraphicFramePr>
            <a:graphicFrameLocks noChangeAspect="1"/>
          </p:cNvGraphicFramePr>
          <p:nvPr/>
        </p:nvGraphicFramePr>
        <p:xfrm>
          <a:off x="3132138" y="2713038"/>
          <a:ext cx="287337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0" name="Equation" r:id="rId8" imgW="126720" imgH="139680" progId="">
                  <p:embed/>
                </p:oleObj>
              </mc:Choice>
              <mc:Fallback>
                <p:oleObj name="Equation" r:id="rId8" imgW="126720" imgH="139680" progId="">
                  <p:embed/>
                  <p:pic>
                    <p:nvPicPr>
                      <p:cNvPr id="0" name="Picture 3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713038"/>
                        <a:ext cx="287337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299" name="Object 3475"/>
          <p:cNvGraphicFramePr>
            <a:graphicFrameLocks noChangeAspect="1"/>
          </p:cNvGraphicFramePr>
          <p:nvPr/>
        </p:nvGraphicFramePr>
        <p:xfrm>
          <a:off x="5364163" y="2582863"/>
          <a:ext cx="4318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11" name="Equation" r:id="rId10" imgW="203040" imgH="228600" progId="">
                  <p:embed/>
                </p:oleObj>
              </mc:Choice>
              <mc:Fallback>
                <p:oleObj name="Equation" r:id="rId10" imgW="203040" imgH="228600" progId="">
                  <p:embed/>
                  <p:pic>
                    <p:nvPicPr>
                      <p:cNvPr id="0" name="Picture 34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2582863"/>
                        <a:ext cx="4318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MAP Rumor Source Estimator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8605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regular tree-type networks</a:t>
            </a:r>
            <a:endParaRPr lang="zh-CN" altLang="en-US" b="1" smtClean="0">
              <a:solidFill>
                <a:srgbClr val="0070C0"/>
              </a:solidFill>
            </a:endParaRPr>
          </a:p>
          <a:p>
            <a:pPr eaLnBrk="1" hangingPunct="1"/>
            <a:endParaRPr lang="en-US" altLang="zh-CN" sz="2400" smtClean="0"/>
          </a:p>
          <a:p>
            <a:pPr eaLnBrk="1" hangingPunct="1"/>
            <a:endParaRPr lang="en-US" altLang="zh-CN" sz="240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general tree-type networks</a:t>
            </a:r>
            <a:endParaRPr lang="zh-CN" altLang="en-US" b="1" smtClean="0">
              <a:solidFill>
                <a:srgbClr val="0070C0"/>
              </a:solidFill>
            </a:endParaRPr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smtClean="0">
                <a:solidFill>
                  <a:srgbClr val="0070C0"/>
                </a:solidFill>
              </a:rPr>
              <a:t>For general networks</a:t>
            </a:r>
            <a:endParaRPr lang="zh-CN" altLang="en-US" b="1" smtClean="0">
              <a:solidFill>
                <a:srgbClr val="0070C0"/>
              </a:solidFill>
            </a:endParaRPr>
          </a:p>
        </p:txBody>
      </p:sp>
      <p:graphicFrame>
        <p:nvGraphicFramePr>
          <p:cNvPr id="86052" name="Object 2084"/>
          <p:cNvGraphicFramePr>
            <a:graphicFrameLocks noChangeAspect="1"/>
          </p:cNvGraphicFramePr>
          <p:nvPr/>
        </p:nvGraphicFramePr>
        <p:xfrm>
          <a:off x="1619250" y="2133600"/>
          <a:ext cx="33766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4" name="Equation" r:id="rId4" imgW="1269720" imgH="406080" progId="">
                  <p:embed/>
                </p:oleObj>
              </mc:Choice>
              <mc:Fallback>
                <p:oleObj name="Equation" r:id="rId4" imgW="1269720" imgH="406080" progId="">
                  <p:embed/>
                  <p:pic>
                    <p:nvPicPr>
                      <p:cNvPr id="0" name="Picture 20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133600"/>
                        <a:ext cx="3376613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3" name="Object 2085"/>
          <p:cNvGraphicFramePr>
            <a:graphicFrameLocks noChangeAspect="1"/>
          </p:cNvGraphicFramePr>
          <p:nvPr/>
        </p:nvGraphicFramePr>
        <p:xfrm>
          <a:off x="1619250" y="3644900"/>
          <a:ext cx="3376613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5" name="Equation" r:id="rId6" imgW="1269720" imgH="406080" progId="">
                  <p:embed/>
                </p:oleObj>
              </mc:Choice>
              <mc:Fallback>
                <p:oleObj name="Equation" r:id="rId6" imgW="1269720" imgH="406080" progId="">
                  <p:embed/>
                  <p:pic>
                    <p:nvPicPr>
                      <p:cNvPr id="0" name="Picture 20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644900"/>
                        <a:ext cx="3376613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4" name="Object 2086"/>
          <p:cNvGraphicFramePr>
            <a:graphicFrameLocks noChangeAspect="1"/>
          </p:cNvGraphicFramePr>
          <p:nvPr/>
        </p:nvGraphicFramePr>
        <p:xfrm>
          <a:off x="1619250" y="5300663"/>
          <a:ext cx="398462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Equation" r:id="rId7" imgW="1498320" imgH="406080" progId="">
                  <p:embed/>
                </p:oleObj>
              </mc:Choice>
              <mc:Fallback>
                <p:oleObj name="Equation" r:id="rId7" imgW="1498320" imgH="406080" progId="">
                  <p:embed/>
                  <p:pic>
                    <p:nvPicPr>
                      <p:cNvPr id="0" name="Picture 20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300663"/>
                        <a:ext cx="3984625" cy="1081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右箭头 14"/>
          <p:cNvSpPr/>
          <p:nvPr/>
        </p:nvSpPr>
        <p:spPr>
          <a:xfrm rot="10800000">
            <a:off x="5076825" y="2565400"/>
            <a:ext cx="358775" cy="1333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651500" y="2238375"/>
            <a:ext cx="3457575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optimal MAP estimator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focus on regular trees</a:t>
            </a:r>
            <a:endParaRPr lang="zh-CN" altLang="en-US" sz="2400" dirty="0">
              <a:latin typeface="+mn-lt"/>
              <a:ea typeface="+mn-ea"/>
            </a:endParaRPr>
          </a:p>
        </p:txBody>
      </p:sp>
      <p:sp>
        <p:nvSpPr>
          <p:cNvPr id="14" name="右箭头 13"/>
          <p:cNvSpPr/>
          <p:nvPr/>
        </p:nvSpPr>
        <p:spPr>
          <a:xfrm rot="5400000">
            <a:off x="7200106" y="3326607"/>
            <a:ext cx="360363" cy="1333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51500" y="3713163"/>
            <a:ext cx="3457575" cy="2308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Analyze the correct detection probability upon observing </a:t>
            </a:r>
            <a:r>
              <a:rPr lang="en-US" altLang="zh-CN" sz="2400" i="1" dirty="0">
                <a:latin typeface="+mn-lt"/>
                <a:ea typeface="+mn-ea"/>
              </a:rPr>
              <a:t>n</a:t>
            </a:r>
            <a:r>
              <a:rPr lang="en-US" altLang="zh-CN" sz="2400" dirty="0">
                <a:latin typeface="+mn-lt"/>
                <a:ea typeface="+mn-ea"/>
              </a:rPr>
              <a:t> infected nodes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latin typeface="+mn-lt"/>
              <a:ea typeface="+mn-ea"/>
            </a:endParaRPr>
          </a:p>
        </p:txBody>
      </p:sp>
      <p:graphicFrame>
        <p:nvGraphicFramePr>
          <p:cNvPr id="86055" name="Object 2087"/>
          <p:cNvGraphicFramePr>
            <a:graphicFrameLocks noChangeAspect="1"/>
          </p:cNvGraphicFramePr>
          <p:nvPr/>
        </p:nvGraphicFramePr>
        <p:xfrm>
          <a:off x="6088063" y="5253038"/>
          <a:ext cx="266065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Equation" r:id="rId9" imgW="1307880" imgH="304560" progId="">
                  <p:embed/>
                </p:oleObj>
              </mc:Choice>
              <mc:Fallback>
                <p:oleObj name="Equation" r:id="rId9" imgW="1307880" imgH="304560" progId="">
                  <p:embed/>
                  <p:pic>
                    <p:nvPicPr>
                      <p:cNvPr id="0" name="Picture 20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8063" y="5253038"/>
                        <a:ext cx="2660650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Detectability on Tree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23234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084763"/>
            <a:ext cx="8928100" cy="1187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How to detect on a tree?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fewer number of infected nodes help detectability?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a higher degree help detectability?</a:t>
            </a:r>
          </a:p>
        </p:txBody>
      </p:sp>
      <p:sp>
        <p:nvSpPr>
          <p:cNvPr id="223236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37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238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3239" name="Picture 12" descr="ANd9GcQIO_6PQFlhHOAzFlB8VEBSFC5gV1h1Zw_jTbfgHpAY-XuQt5b25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13" y="2098675"/>
            <a:ext cx="4248150" cy="207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240" name="Picture 14" descr="ANd9GcTkkQbU_DuSD1iYzOsZOUYO8meM1GxKiybmcokf9Gwz4bxLupT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3225" y="2060575"/>
            <a:ext cx="5111750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Pólya’s Urn Model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73333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Joint distribution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Marginal distribution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Limit distributions</a:t>
            </a:r>
          </a:p>
        </p:txBody>
      </p:sp>
      <p:sp>
        <p:nvSpPr>
          <p:cNvPr id="73334" name="TextBox 2"/>
          <p:cNvSpPr txBox="1">
            <a:spLocks noChangeArrowheads="1"/>
          </p:cNvSpPr>
          <p:nvPr/>
        </p:nvSpPr>
        <p:spPr bwMode="auto">
          <a:xfrm>
            <a:off x="1331913" y="5876925"/>
            <a:ext cx="19796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[Johnson—JWS’97]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73335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graphicFrame>
        <p:nvGraphicFramePr>
          <p:cNvPr id="73328" name="Object 2672"/>
          <p:cNvGraphicFramePr>
            <a:graphicFrameLocks noChangeAspect="1"/>
          </p:cNvGraphicFramePr>
          <p:nvPr/>
        </p:nvGraphicFramePr>
        <p:xfrm>
          <a:off x="5148263" y="2122488"/>
          <a:ext cx="18002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0" name="Equation" r:id="rId4" imgW="1117440" imgH="482400" progId="">
                  <p:embed/>
                </p:oleObj>
              </mc:Choice>
              <mc:Fallback>
                <p:oleObj name="Equation" r:id="rId4" imgW="1117440" imgH="482400" progId="">
                  <p:embed/>
                  <p:pic>
                    <p:nvPicPr>
                      <p:cNvPr id="0" name="Picture 26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122488"/>
                        <a:ext cx="1800225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29" name="Object 2673"/>
          <p:cNvGraphicFramePr>
            <a:graphicFrameLocks noChangeAspect="1"/>
          </p:cNvGraphicFramePr>
          <p:nvPr/>
        </p:nvGraphicFramePr>
        <p:xfrm>
          <a:off x="5184775" y="3579813"/>
          <a:ext cx="125888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1" name="Equation" r:id="rId6" imgW="761760" imgH="228600" progId="">
                  <p:embed/>
                </p:oleObj>
              </mc:Choice>
              <mc:Fallback>
                <p:oleObj name="Equation" r:id="rId6" imgW="761760" imgH="228600" progId="">
                  <p:embed/>
                  <p:pic>
                    <p:nvPicPr>
                      <p:cNvPr id="0" name="Picture 26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4775" y="3579813"/>
                        <a:ext cx="1258888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30" name="Object 2674"/>
          <p:cNvGraphicFramePr>
            <a:graphicFrameLocks noChangeAspect="1"/>
          </p:cNvGraphicFramePr>
          <p:nvPr/>
        </p:nvGraphicFramePr>
        <p:xfrm>
          <a:off x="5149850" y="4627563"/>
          <a:ext cx="2519363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2" name="Equation" r:id="rId8" imgW="1396800" imgH="482400" progId="">
                  <p:embed/>
                </p:oleObj>
              </mc:Choice>
              <mc:Fallback>
                <p:oleObj name="Equation" r:id="rId8" imgW="1396800" imgH="482400" progId="">
                  <p:embed/>
                  <p:pic>
                    <p:nvPicPr>
                      <p:cNvPr id="0" name="Picture 26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4627563"/>
                        <a:ext cx="2519363" cy="869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331" name="Object 2675"/>
          <p:cNvGraphicFramePr>
            <a:graphicFrameLocks noChangeAspect="1"/>
          </p:cNvGraphicFramePr>
          <p:nvPr/>
        </p:nvGraphicFramePr>
        <p:xfrm>
          <a:off x="5148263" y="5589588"/>
          <a:ext cx="19002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3" name="Equation" r:id="rId10" imgW="1054080" imgH="431640" progId="">
                  <p:embed/>
                </p:oleObj>
              </mc:Choice>
              <mc:Fallback>
                <p:oleObj name="Equation" r:id="rId10" imgW="1054080" imgH="431640" progId="">
                  <p:embed/>
                  <p:pic>
                    <p:nvPicPr>
                      <p:cNvPr id="0" name="Picture 26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589588"/>
                        <a:ext cx="1900237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336" name="Picture 127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4613" y="2192338"/>
            <a:ext cx="44958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8354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4665663" cy="295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2003 SARS Rumor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28355" name="TextBox 1"/>
          <p:cNvSpPr txBox="1">
            <a:spLocks noChangeArrowheads="1"/>
          </p:cNvSpPr>
          <p:nvPr/>
        </p:nvSpPr>
        <p:spPr bwMode="auto">
          <a:xfrm>
            <a:off x="179388" y="5229225"/>
            <a:ext cx="54737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http://edition.cnn.com/2013/02/21/world/asia/hong-kong-sars-anniversary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1863" y="2205038"/>
            <a:ext cx="2592387" cy="3013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Rumor: “Entire City was poised to be quarantined” 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14 year-old boy arrested for creating fake news page </a:t>
            </a:r>
            <a:endParaRPr lang="zh-CN" altLang="en-US" sz="2400">
              <a:latin typeface="Calibri" pitchFamily="34" charset="0"/>
            </a:endParaRPr>
          </a:p>
        </p:txBody>
      </p:sp>
      <p:pic>
        <p:nvPicPr>
          <p:cNvPr id="228357" name="Picture 7" descr="ANd9GcTISNETGw2KcCUEjTXs6M2KcKLuAXDh4_HdWZvh39atujVJysz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638" y="4086225"/>
            <a:ext cx="152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8" name="AutoShape 9" descr="2Q=="/>
          <p:cNvSpPr>
            <a:spLocks noChangeAspect="1" noChangeArrowheads="1"/>
          </p:cNvSpPr>
          <p:nvPr/>
        </p:nvSpPr>
        <p:spPr bwMode="auto">
          <a:xfrm>
            <a:off x="3429000" y="257175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359" name="AutoShape 11" descr="2Q=="/>
          <p:cNvSpPr>
            <a:spLocks noChangeAspect="1" noChangeArrowheads="1"/>
          </p:cNvSpPr>
          <p:nvPr/>
        </p:nvSpPr>
        <p:spPr bwMode="auto">
          <a:xfrm>
            <a:off x="3429000" y="257175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360" name="AutoShape 13" descr="2Q=="/>
          <p:cNvSpPr>
            <a:spLocks noChangeAspect="1" noChangeArrowheads="1"/>
          </p:cNvSpPr>
          <p:nvPr/>
        </p:nvSpPr>
        <p:spPr bwMode="auto">
          <a:xfrm>
            <a:off x="3851275" y="25654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28361" name="Picture 15" descr="300px-Amoy_Gardens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276475"/>
            <a:ext cx="3960812" cy="297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62" name="TextBox 1"/>
          <p:cNvSpPr txBox="1">
            <a:spLocks noChangeArrowheads="1"/>
          </p:cNvSpPr>
          <p:nvPr/>
        </p:nvSpPr>
        <p:spPr bwMode="auto">
          <a:xfrm>
            <a:off x="4211638" y="2492375"/>
            <a:ext cx="181292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Epicenter of </a:t>
            </a: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Hong Kong SARS</a:t>
            </a:r>
          </a:p>
          <a:p>
            <a:pPr>
              <a:lnSpc>
                <a:spcPts val="2400"/>
              </a:lnSpc>
            </a:pP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329 Infected</a:t>
            </a:r>
          </a:p>
          <a:p>
            <a:pPr>
              <a:lnSpc>
                <a:spcPts val="2400"/>
              </a:lnSpc>
            </a:pPr>
            <a:r>
              <a:rPr lang="en-US" altLang="zh-CN" sz="1900">
                <a:solidFill>
                  <a:srgbClr val="000000"/>
                </a:solidFill>
                <a:latin typeface="Constantia" pitchFamily="18" charset="0"/>
              </a:rPr>
              <a:t>42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950" y="5876925"/>
            <a:ext cx="89281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None/>
              <a:defRPr/>
            </a:pPr>
            <a:r>
              <a:rPr lang="en-US" altLang="zh-CN" sz="2400">
                <a:latin typeface="Calibri" pitchFamily="34" charset="0"/>
              </a:rPr>
              <a:t>Rumor and panic spread faster than virus. Nothing spreads like fear!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1" name="Picture 2" descr="D:\Research\My Papers\locating source from suspects\ISIT-2013\conference\logo_cityu_ho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5163" y="255588"/>
            <a:ext cx="823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7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Equivalence to Pólya’s Urn Model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143373" name="文本占位符 3"/>
          <p:cNvSpPr>
            <a:spLocks noGrp="1"/>
          </p:cNvSpPr>
          <p:nvPr>
            <p:ph type="body" idx="4294967295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Rumor spreading process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143374" name="文本占位符 5"/>
          <p:cNvSpPr>
            <a:spLocks noGrp="1"/>
          </p:cNvSpPr>
          <p:nvPr>
            <p:ph type="body" sz="quarter" idx="4294967295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smtClean="0">
                <a:solidFill>
                  <a:srgbClr val="0070C0"/>
                </a:solidFill>
              </a:rPr>
              <a:t>Ball drawing process</a:t>
            </a:r>
            <a:endParaRPr lang="zh-CN" altLang="en-US" sz="2400" b="1" smtClean="0">
              <a:solidFill>
                <a:srgbClr val="0070C0"/>
              </a:solidFill>
            </a:endParaRPr>
          </a:p>
        </p:txBody>
      </p:sp>
      <p:sp>
        <p:nvSpPr>
          <p:cNvPr id="143375" name="内容占位符 6"/>
          <p:cNvSpPr>
            <a:spLocks noGrp="1"/>
          </p:cNvSpPr>
          <p:nvPr>
            <p:ph sz="quarter" idx="4294967295"/>
          </p:nvPr>
        </p:nvSpPr>
        <p:spPr>
          <a:xfrm>
            <a:off x="4645025" y="2174875"/>
            <a:ext cx="4041775" cy="3951288"/>
          </a:xfrm>
        </p:spPr>
        <p:txBody>
          <a:bodyPr/>
          <a:lstStyle/>
          <a:p>
            <a:pPr eaLnBrk="1" hangingPunct="1"/>
            <a:endParaRPr lang="zh-CN" altLang="en-US" sz="2400" smtClean="0"/>
          </a:p>
        </p:txBody>
      </p:sp>
      <p:sp>
        <p:nvSpPr>
          <p:cNvPr id="143376" name="内容占位符 4"/>
          <p:cNvSpPr>
            <a:spLocks noGrp="1"/>
          </p:cNvSpPr>
          <p:nvPr>
            <p:ph sz="half" idx="4294967295"/>
          </p:nvPr>
        </p:nvSpPr>
        <p:spPr>
          <a:xfrm>
            <a:off x="457200" y="2174875"/>
            <a:ext cx="4040188" cy="3951288"/>
          </a:xfrm>
        </p:spPr>
        <p:txBody>
          <a:bodyPr/>
          <a:lstStyle/>
          <a:p>
            <a:pPr eaLnBrk="1" hangingPunct="1"/>
            <a:endParaRPr lang="zh-CN" altLang="en-US" sz="2400" smtClean="0"/>
          </a:p>
        </p:txBody>
      </p:sp>
      <p:pic>
        <p:nvPicPr>
          <p:cNvPr id="1433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8413" y="2433638"/>
            <a:ext cx="32385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7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0113" y="2205038"/>
            <a:ext cx="3240087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3370" name="Object 10"/>
          <p:cNvGraphicFramePr>
            <a:graphicFrameLocks noChangeAspect="1"/>
          </p:cNvGraphicFramePr>
          <p:nvPr/>
        </p:nvGraphicFramePr>
        <p:xfrm>
          <a:off x="4284663" y="6376988"/>
          <a:ext cx="1439862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3" name="Equation" r:id="rId6" imgW="711000" imgH="215640" progId="">
                  <p:embed/>
                </p:oleObj>
              </mc:Choice>
              <mc:Fallback>
                <p:oleObj name="Equation" r:id="rId6" imgW="711000" imgH="215640" progId="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6376988"/>
                        <a:ext cx="1439862" cy="436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Suspecting </a:t>
            </a:r>
            <a:r>
              <a:rPr lang="en-US" altLang="zh-CN" dirty="0">
                <a:solidFill>
                  <a:srgbClr val="00B050"/>
                </a:solidFill>
              </a:rPr>
              <a:t>all Nodes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76623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1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76624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6625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313" y="2222500"/>
            <a:ext cx="4046537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Any infected node might be the rumor source.</a:t>
            </a:r>
            <a:endParaRPr lang="zh-CN" altLang="en-US" sz="2400" dirty="0">
              <a:latin typeface="+mn-lt"/>
              <a:ea typeface="+mn-ea"/>
            </a:endParaRPr>
          </a:p>
        </p:txBody>
      </p:sp>
      <p:sp>
        <p:nvSpPr>
          <p:cNvPr id="76627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498975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Monotonicity: Detection probability increases with degree and decreases with </a:t>
            </a:r>
            <a:r>
              <a:rPr lang="en-US" altLang="zh-CN" i="1" smtClean="0"/>
              <a:t>n</a:t>
            </a:r>
          </a:p>
        </p:txBody>
      </p:sp>
      <p:graphicFrame>
        <p:nvGraphicFramePr>
          <p:cNvPr id="76616" name="Object 6984"/>
          <p:cNvGraphicFramePr>
            <a:graphicFrameLocks noGrp="1" noChangeAspect="1"/>
          </p:cNvGraphicFramePr>
          <p:nvPr/>
        </p:nvGraphicFramePr>
        <p:xfrm>
          <a:off x="6732588" y="2205038"/>
          <a:ext cx="863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4" name="Equation" r:id="rId4" imgW="368140" imgH="177723" progId="">
                  <p:embed/>
                </p:oleObj>
              </mc:Choice>
              <mc:Fallback>
                <p:oleObj name="Equation" r:id="rId4" imgW="368140" imgH="177723" progId="">
                  <p:embed/>
                  <p:pic>
                    <p:nvPicPr>
                      <p:cNvPr id="0" name="Picture 698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205038"/>
                        <a:ext cx="86360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17" name="Object 6985"/>
          <p:cNvGraphicFramePr>
            <a:graphicFrameLocks noGrp="1" noChangeAspect="1"/>
          </p:cNvGraphicFramePr>
          <p:nvPr/>
        </p:nvGraphicFramePr>
        <p:xfrm>
          <a:off x="6732588" y="3371850"/>
          <a:ext cx="83343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5" name="Equation" r:id="rId6" imgW="355138" imgH="177569" progId="">
                  <p:embed/>
                </p:oleObj>
              </mc:Choice>
              <mc:Fallback>
                <p:oleObj name="Equation" r:id="rId6" imgW="355138" imgH="177569" progId="">
                  <p:embed/>
                  <p:pic>
                    <p:nvPicPr>
                      <p:cNvPr id="0" name="Picture 698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71850"/>
                        <a:ext cx="83343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18" name="Object 6986"/>
          <p:cNvGraphicFramePr>
            <a:graphicFrameLocks noGrp="1" noChangeAspect="1"/>
          </p:cNvGraphicFramePr>
          <p:nvPr/>
        </p:nvGraphicFramePr>
        <p:xfrm>
          <a:off x="6732588" y="4581525"/>
          <a:ext cx="83343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6" name="Equation" r:id="rId8" imgW="355138" imgH="177569" progId="">
                  <p:embed/>
                </p:oleObj>
              </mc:Choice>
              <mc:Fallback>
                <p:oleObj name="Equation" r:id="rId8" imgW="355138" imgH="177569" progId="">
                  <p:embed/>
                  <p:pic>
                    <p:nvPicPr>
                      <p:cNvPr id="0" name="Picture 698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581525"/>
                        <a:ext cx="83343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628" name="Picture 16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9913" y="3644900"/>
            <a:ext cx="3857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6619" name="Object 6987"/>
          <p:cNvGraphicFramePr>
            <a:graphicFrameLocks noChangeAspect="1"/>
          </p:cNvGraphicFramePr>
          <p:nvPr/>
        </p:nvGraphicFramePr>
        <p:xfrm>
          <a:off x="4572000" y="2636838"/>
          <a:ext cx="32829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7" name="Equation" r:id="rId11" imgW="2450880" imgH="507960" progId="">
                  <p:embed/>
                </p:oleObj>
              </mc:Choice>
              <mc:Fallback>
                <p:oleObj name="Equation" r:id="rId11" imgW="2450880" imgH="507960" progId="">
                  <p:embed/>
                  <p:pic>
                    <p:nvPicPr>
                      <p:cNvPr id="0" name="Picture 69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636838"/>
                        <a:ext cx="3282950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20" name="Object 6988"/>
          <p:cNvGraphicFramePr>
            <a:graphicFrameLocks noChangeAspect="1"/>
          </p:cNvGraphicFramePr>
          <p:nvPr/>
        </p:nvGraphicFramePr>
        <p:xfrm>
          <a:off x="4572000" y="3789363"/>
          <a:ext cx="39227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8" name="Equation" r:id="rId13" imgW="2527200" imgH="444240" progId="">
                  <p:embed/>
                </p:oleObj>
              </mc:Choice>
              <mc:Fallback>
                <p:oleObj name="Equation" r:id="rId13" imgW="2527200" imgH="444240" progId="">
                  <p:embed/>
                  <p:pic>
                    <p:nvPicPr>
                      <p:cNvPr id="0" name="Picture 69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789363"/>
                        <a:ext cx="3922713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621" name="Object 6989"/>
          <p:cNvGraphicFramePr>
            <a:graphicFrameLocks noChangeAspect="1"/>
          </p:cNvGraphicFramePr>
          <p:nvPr/>
        </p:nvGraphicFramePr>
        <p:xfrm>
          <a:off x="4560888" y="4978400"/>
          <a:ext cx="4548187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39" name="Equation" r:id="rId15" imgW="3035160" imgH="457200" progId="">
                  <p:embed/>
                </p:oleObj>
              </mc:Choice>
              <mc:Fallback>
                <p:oleObj name="Equation" r:id="rId15" imgW="3035160" imgH="457200" progId="">
                  <p:embed/>
                  <p:pic>
                    <p:nvPicPr>
                      <p:cNvPr id="0" name="Picture 69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4978400"/>
                        <a:ext cx="4548187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4925" y="5613400"/>
            <a:ext cx="4479925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detection probability is asymptotically upper bounded by 0.307.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76630" name="TextBox 24"/>
          <p:cNvSpPr txBox="1">
            <a:spLocks noChangeArrowheads="1"/>
          </p:cNvSpPr>
          <p:nvPr/>
        </p:nvSpPr>
        <p:spPr bwMode="auto">
          <a:xfrm>
            <a:off x="598488" y="3141663"/>
            <a:ext cx="3786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[Shah—TIT’11, Shah—SIGMETRICS’12]</a:t>
            </a:r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smtClean="0">
                <a:solidFill>
                  <a:srgbClr val="00B050"/>
                </a:solidFill>
              </a:rPr>
              <a:t>Minimum Detectability</a:t>
            </a:r>
            <a:endParaRPr lang="zh-CN" altLang="en-US" smtClean="0">
              <a:solidFill>
                <a:srgbClr val="00B050"/>
              </a:solidFill>
            </a:endParaRPr>
          </a:p>
        </p:txBody>
      </p:sp>
      <p:sp>
        <p:nvSpPr>
          <p:cNvPr id="242690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5" name="TextBox 4"/>
          <p:cNvSpPr txBox="1"/>
          <p:nvPr/>
        </p:nvSpPr>
        <p:spPr>
          <a:xfrm>
            <a:off x="215900" y="5661025"/>
            <a:ext cx="8928100" cy="822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Line Network is undetectable!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Can multiple observations help?</a:t>
            </a: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42695" name="Picture 9" descr="Figure10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4406900"/>
            <a:ext cx="6840538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6" name="Picture 15" descr="ANd9GcTlBlwhdj4SVRsxZDW9bDvPgCWDheegm9BMtFNxB8kNv9H-K1Iql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1557338"/>
            <a:ext cx="381635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2697" name="Picture 17" descr="ANd9GcTCBB3lQBDHnF1V8gfsGDZAusBgJVZd4oa_bSLi0zcBYvhgh5VT5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700213"/>
            <a:ext cx="3671887" cy="244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Suspecting all Nodes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experiment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24473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447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268413"/>
            <a:ext cx="7070725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Connected </a:t>
            </a:r>
            <a:r>
              <a:rPr lang="en-US" altLang="zh-CN" dirty="0">
                <a:solidFill>
                  <a:srgbClr val="00B050"/>
                </a:solidFill>
              </a:rPr>
              <a:t>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</a:t>
            </a:r>
            <a:r>
              <a:rPr lang="en-US" altLang="zh-CN" sz="2700" dirty="0">
                <a:solidFill>
                  <a:srgbClr val="00B050"/>
                </a:solidFill>
              </a:rPr>
              <a:t>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85126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2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5127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5128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679950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4000" smtClean="0"/>
          </a:p>
          <a:p>
            <a:pPr eaLnBrk="1" hangingPunct="1"/>
            <a:r>
              <a:rPr lang="en-US" altLang="zh-CN" smtClean="0"/>
              <a:t>Monotonicity: Detection probability increases with degree and decreases with </a:t>
            </a:r>
            <a:r>
              <a:rPr lang="en-US" altLang="zh-CN" i="1" smtClean="0"/>
              <a:t>n</a:t>
            </a:r>
            <a:endParaRPr lang="zh-CN" altLang="en-US" i="1" smtClean="0"/>
          </a:p>
        </p:txBody>
      </p:sp>
      <p:pic>
        <p:nvPicPr>
          <p:cNvPr id="851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" y="2924175"/>
            <a:ext cx="4321175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313" y="2093913"/>
            <a:ext cx="4032250" cy="830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All suspect nodes form a connected </a:t>
            </a:r>
            <a:r>
              <a:rPr lang="en-US" altLang="zh-CN" sz="2400" dirty="0" err="1">
                <a:latin typeface="+mn-lt"/>
                <a:ea typeface="+mn-ea"/>
              </a:rPr>
              <a:t>subgraph</a:t>
            </a:r>
            <a:r>
              <a:rPr lang="en-US" altLang="zh-CN" sz="2400" dirty="0">
                <a:latin typeface="+mn-lt"/>
                <a:ea typeface="+mn-ea"/>
              </a:rPr>
              <a:t>.</a:t>
            </a:r>
            <a:endParaRPr lang="zh-CN" altLang="en-US" sz="2400" dirty="0">
              <a:latin typeface="+mn-lt"/>
              <a:ea typeface="+mn-ea"/>
            </a:endParaRPr>
          </a:p>
        </p:txBody>
      </p:sp>
      <p:graphicFrame>
        <p:nvGraphicFramePr>
          <p:cNvPr id="85119" name="Object 7295"/>
          <p:cNvGraphicFramePr>
            <a:graphicFrameLocks noGrp="1" noChangeAspect="1"/>
          </p:cNvGraphicFramePr>
          <p:nvPr>
            <p:ph sz="half" idx="2"/>
          </p:nvPr>
        </p:nvGraphicFramePr>
        <p:xfrm>
          <a:off x="6732588" y="2205038"/>
          <a:ext cx="863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7" name="Equation" r:id="rId5" imgW="368140" imgH="177723" progId="">
                  <p:embed/>
                </p:oleObj>
              </mc:Choice>
              <mc:Fallback>
                <p:oleObj name="Equation" r:id="rId5" imgW="368140" imgH="177723" progId="">
                  <p:embed/>
                  <p:pic>
                    <p:nvPicPr>
                      <p:cNvPr id="0" name="Picture 729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205038"/>
                        <a:ext cx="86360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120" name="Object 7296"/>
          <p:cNvGraphicFramePr>
            <a:graphicFrameLocks noGrp="1" noChangeAspect="1"/>
          </p:cNvGraphicFramePr>
          <p:nvPr/>
        </p:nvGraphicFramePr>
        <p:xfrm>
          <a:off x="6732588" y="3371850"/>
          <a:ext cx="83343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8" name="Equation" r:id="rId7" imgW="355138" imgH="177569" progId="">
                  <p:embed/>
                </p:oleObj>
              </mc:Choice>
              <mc:Fallback>
                <p:oleObj name="Equation" r:id="rId7" imgW="355138" imgH="177569" progId="">
                  <p:embed/>
                  <p:pic>
                    <p:nvPicPr>
                      <p:cNvPr id="0" name="Picture 729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371850"/>
                        <a:ext cx="83343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121" name="Object 7297"/>
          <p:cNvGraphicFramePr>
            <a:graphicFrameLocks noGrp="1" noChangeAspect="1"/>
          </p:cNvGraphicFramePr>
          <p:nvPr/>
        </p:nvGraphicFramePr>
        <p:xfrm>
          <a:off x="6732588" y="4581525"/>
          <a:ext cx="83343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9" name="Equation" r:id="rId9" imgW="355138" imgH="177569" progId="">
                  <p:embed/>
                </p:oleObj>
              </mc:Choice>
              <mc:Fallback>
                <p:oleObj name="Equation" r:id="rId9" imgW="355138" imgH="177569" progId="">
                  <p:embed/>
                  <p:pic>
                    <p:nvPicPr>
                      <p:cNvPr id="0" name="Picture 729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581525"/>
                        <a:ext cx="83343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122" name="Object 7298"/>
          <p:cNvGraphicFramePr>
            <a:graphicFrameLocks noChangeAspect="1"/>
          </p:cNvGraphicFramePr>
          <p:nvPr/>
        </p:nvGraphicFramePr>
        <p:xfrm>
          <a:off x="4681538" y="2600325"/>
          <a:ext cx="42830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0" name="Equation" r:id="rId11" imgW="3200400" imgH="508000" progId="">
                  <p:embed/>
                </p:oleObj>
              </mc:Choice>
              <mc:Fallback>
                <p:oleObj name="Equation" r:id="rId11" imgW="3200400" imgH="508000" progId="">
                  <p:embed/>
                  <p:pic>
                    <p:nvPicPr>
                      <p:cNvPr id="0" name="Picture 7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2600325"/>
                        <a:ext cx="4283075" cy="684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123" name="Object 7299"/>
          <p:cNvGraphicFramePr>
            <a:graphicFrameLocks noChangeAspect="1"/>
          </p:cNvGraphicFramePr>
          <p:nvPr/>
        </p:nvGraphicFramePr>
        <p:xfrm>
          <a:off x="4211638" y="3860800"/>
          <a:ext cx="48958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1" name="Equation" r:id="rId13" imgW="3835400" imgH="444500" progId="">
                  <p:embed/>
                </p:oleObj>
              </mc:Choice>
              <mc:Fallback>
                <p:oleObj name="Equation" r:id="rId13" imgW="3835400" imgH="444500" progId="">
                  <p:embed/>
                  <p:pic>
                    <p:nvPicPr>
                      <p:cNvPr id="0" name="Picture 7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860800"/>
                        <a:ext cx="489585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124" name="Object 7300"/>
          <p:cNvGraphicFramePr>
            <a:graphicFrameLocks noChangeAspect="1"/>
          </p:cNvGraphicFramePr>
          <p:nvPr/>
        </p:nvGraphicFramePr>
        <p:xfrm>
          <a:off x="4356100" y="5045075"/>
          <a:ext cx="47529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2" name="Equation" r:id="rId15" imgW="3746500" imgH="457200" progId="">
                  <p:embed/>
                </p:oleObj>
              </mc:Choice>
              <mc:Fallback>
                <p:oleObj name="Equation" r:id="rId15" imgW="3746500" imgH="457200" progId="">
                  <p:embed/>
                  <p:pic>
                    <p:nvPicPr>
                      <p:cNvPr id="0" name="Picture 73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045075"/>
                        <a:ext cx="475297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925" y="5613400"/>
            <a:ext cx="4608513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performance is significantly improved and reliable detection can be achieved.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</a:t>
            </a:r>
            <a:r>
              <a:rPr lang="en-US" altLang="zh-CN" sz="2700" dirty="0">
                <a:solidFill>
                  <a:srgbClr val="00B050"/>
                </a:solidFill>
              </a:rPr>
              <a:t>experiment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25395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5395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331913"/>
            <a:ext cx="7070725" cy="526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</a:t>
            </a:r>
            <a:r>
              <a:rPr lang="en-US" altLang="zh-CN" dirty="0" smtClean="0">
                <a:solidFill>
                  <a:srgbClr val="00B050"/>
                </a:solidFill>
              </a:rPr>
              <a:t>Suspects</a:t>
            </a:r>
            <a:r>
              <a:rPr lang="en-US" altLang="zh-CN" sz="4000" dirty="0" smtClean="0">
                <a:solidFill>
                  <a:srgbClr val="00B050"/>
                </a:solidFill>
              </a:rPr>
              <a:t/>
            </a:r>
            <a:br>
              <a:rPr lang="en-US" altLang="zh-CN" sz="4000" dirty="0" smtClean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----with vs. without prior knowledge</a:t>
            </a:r>
            <a:endParaRPr lang="zh-CN" altLang="en-US" sz="2700" dirty="0"/>
          </a:p>
        </p:txBody>
      </p:sp>
      <p:sp>
        <p:nvSpPr>
          <p:cNvPr id="88146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Closer-up look at case 2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node degree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exceed prior probability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at least 0.5-detection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achieve reliable detection</a:t>
            </a:r>
            <a:endParaRPr lang="zh-CN" altLang="en-US" dirty="0"/>
          </a:p>
        </p:txBody>
      </p:sp>
      <p:sp>
        <p:nvSpPr>
          <p:cNvPr id="88148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Comparison with case 1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node degree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/>
              <a:t>non-trivial positive value</a:t>
            </a:r>
            <a:endParaRPr lang="en-US" altLang="zh-CN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at most 0.5-detection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4000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/>
              <a:t>upper-bounded by 0.307</a:t>
            </a:r>
          </a:p>
        </p:txBody>
      </p:sp>
      <p:graphicFrame>
        <p:nvGraphicFramePr>
          <p:cNvPr id="88135" name="Object 5191"/>
          <p:cNvGraphicFramePr>
            <a:graphicFrameLocks noGrp="1" noChangeAspect="1"/>
          </p:cNvGraphicFramePr>
          <p:nvPr/>
        </p:nvGraphicFramePr>
        <p:xfrm>
          <a:off x="2541588" y="2205038"/>
          <a:ext cx="8620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5" name="Equation" r:id="rId4" imgW="368280" imgH="177480" progId="">
                  <p:embed/>
                </p:oleObj>
              </mc:Choice>
              <mc:Fallback>
                <p:oleObj name="Equation" r:id="rId4" imgW="368280" imgH="177480" progId="">
                  <p:embed/>
                  <p:pic>
                    <p:nvPicPr>
                      <p:cNvPr id="0" name="Picture 519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588" y="2205038"/>
                        <a:ext cx="862012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36" name="Object 5192"/>
          <p:cNvGraphicFramePr>
            <a:graphicFrameLocks noChangeAspect="1"/>
          </p:cNvGraphicFramePr>
          <p:nvPr/>
        </p:nvGraphicFramePr>
        <p:xfrm>
          <a:off x="468313" y="2565400"/>
          <a:ext cx="35433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6" name="Equation" r:id="rId6" imgW="2793960" imgH="457200" progId="">
                  <p:embed/>
                </p:oleObj>
              </mc:Choice>
              <mc:Fallback>
                <p:oleObj name="Equation" r:id="rId6" imgW="2793960" imgH="457200" progId="">
                  <p:embed/>
                  <p:pic>
                    <p:nvPicPr>
                      <p:cNvPr id="0" name="Picture 5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565400"/>
                        <a:ext cx="35433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37" name="Object 5193"/>
          <p:cNvGraphicFramePr>
            <a:graphicFrameLocks noChangeAspect="1"/>
          </p:cNvGraphicFramePr>
          <p:nvPr/>
        </p:nvGraphicFramePr>
        <p:xfrm>
          <a:off x="539750" y="3663950"/>
          <a:ext cx="14398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7" name="Equation" r:id="rId8" imgW="1066680" imgH="393480" progId="">
                  <p:embed/>
                </p:oleObj>
              </mc:Choice>
              <mc:Fallback>
                <p:oleObj name="Equation" r:id="rId8" imgW="1066680" imgH="393480" progId="">
                  <p:embed/>
                  <p:pic>
                    <p:nvPicPr>
                      <p:cNvPr id="0" name="Picture 5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663950"/>
                        <a:ext cx="1439863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38" name="Object 5194"/>
          <p:cNvGraphicFramePr>
            <a:graphicFrameLocks noChangeAspect="1"/>
          </p:cNvGraphicFramePr>
          <p:nvPr/>
        </p:nvGraphicFramePr>
        <p:xfrm>
          <a:off x="468313" y="4762500"/>
          <a:ext cx="28194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8" name="Equation" r:id="rId10" imgW="2222280" imgH="431640" progId="">
                  <p:embed/>
                </p:oleObj>
              </mc:Choice>
              <mc:Fallback>
                <p:oleObj name="Equation" r:id="rId10" imgW="2222280" imgH="431640" progId="">
                  <p:embed/>
                  <p:pic>
                    <p:nvPicPr>
                      <p:cNvPr id="0" name="Picture 5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62500"/>
                        <a:ext cx="2819400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39" name="Object 5195"/>
          <p:cNvGraphicFramePr>
            <a:graphicFrameLocks noChangeAspect="1"/>
          </p:cNvGraphicFramePr>
          <p:nvPr/>
        </p:nvGraphicFramePr>
        <p:xfrm>
          <a:off x="539750" y="5805488"/>
          <a:ext cx="1554163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9" name="Equation" r:id="rId12" imgW="1028520" imgH="266400" progId="">
                  <p:embed/>
                </p:oleObj>
              </mc:Choice>
              <mc:Fallback>
                <p:oleObj name="Equation" r:id="rId12" imgW="1028520" imgH="266400" progId="">
                  <p:embed/>
                  <p:pic>
                    <p:nvPicPr>
                      <p:cNvPr id="0" name="Picture 5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805488"/>
                        <a:ext cx="1554163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40" name="Object 5196"/>
          <p:cNvGraphicFramePr>
            <a:graphicFrameLocks noGrp="1" noChangeAspect="1"/>
          </p:cNvGraphicFramePr>
          <p:nvPr/>
        </p:nvGraphicFramePr>
        <p:xfrm>
          <a:off x="6718300" y="2205038"/>
          <a:ext cx="863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0" name="Equation" r:id="rId14" imgW="368280" imgH="177480" progId="">
                  <p:embed/>
                </p:oleObj>
              </mc:Choice>
              <mc:Fallback>
                <p:oleObj name="Equation" r:id="rId14" imgW="368280" imgH="177480" progId="">
                  <p:embed/>
                  <p:pic>
                    <p:nvPicPr>
                      <p:cNvPr id="0" name="Picture 519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8300" y="2205038"/>
                        <a:ext cx="86360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41" name="Object 5197"/>
          <p:cNvGraphicFramePr>
            <a:graphicFrameLocks noChangeAspect="1"/>
          </p:cNvGraphicFramePr>
          <p:nvPr/>
        </p:nvGraphicFramePr>
        <p:xfrm>
          <a:off x="4716463" y="2601913"/>
          <a:ext cx="37115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1" name="Equation" r:id="rId16" imgW="2476440" imgH="457200" progId="">
                  <p:embed/>
                </p:oleObj>
              </mc:Choice>
              <mc:Fallback>
                <p:oleObj name="Equation" r:id="rId16" imgW="2476440" imgH="457200" progId="">
                  <p:embed/>
                  <p:pic>
                    <p:nvPicPr>
                      <p:cNvPr id="0" name="Picture 5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2601913"/>
                        <a:ext cx="371157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42" name="Object 5198"/>
          <p:cNvGraphicFramePr>
            <a:graphicFrameLocks noChangeAspect="1"/>
          </p:cNvGraphicFramePr>
          <p:nvPr/>
        </p:nvGraphicFramePr>
        <p:xfrm>
          <a:off x="4784725" y="4905375"/>
          <a:ext cx="10826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2" name="Equation" r:id="rId18" imgW="698400" imgH="228600" progId="">
                  <p:embed/>
                </p:oleObj>
              </mc:Choice>
              <mc:Fallback>
                <p:oleObj name="Equation" r:id="rId18" imgW="698400" imgH="228600" progId="">
                  <p:embed/>
                  <p:pic>
                    <p:nvPicPr>
                      <p:cNvPr id="0" name="Picture 5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4725" y="4905375"/>
                        <a:ext cx="1082675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43" name="Object 5199"/>
          <p:cNvGraphicFramePr>
            <a:graphicFrameLocks noChangeAspect="1"/>
          </p:cNvGraphicFramePr>
          <p:nvPr/>
        </p:nvGraphicFramePr>
        <p:xfrm>
          <a:off x="4756150" y="5805488"/>
          <a:ext cx="211931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3" name="Equation" r:id="rId20" imgW="1320480" imgH="266400" progId="">
                  <p:embed/>
                </p:oleObj>
              </mc:Choice>
              <mc:Fallback>
                <p:oleObj name="Equation" r:id="rId20" imgW="1320480" imgH="266400" progId="">
                  <p:embed/>
                  <p:pic>
                    <p:nvPicPr>
                      <p:cNvPr id="0" name="Picture 5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5805488"/>
                        <a:ext cx="2119313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144" name="Object 5200"/>
          <p:cNvGraphicFramePr>
            <a:graphicFrameLocks noChangeAspect="1"/>
          </p:cNvGraphicFramePr>
          <p:nvPr/>
        </p:nvGraphicFramePr>
        <p:xfrm>
          <a:off x="4751388" y="3789363"/>
          <a:ext cx="9731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4" name="Equation" r:id="rId22" imgW="596880" imgH="228600" progId="">
                  <p:embed/>
                </p:oleObj>
              </mc:Choice>
              <mc:Fallback>
                <p:oleObj name="Equation" r:id="rId22" imgW="596880" imgH="228600" progId="">
                  <p:embed/>
                  <p:pic>
                    <p:nvPicPr>
                      <p:cNvPr id="0" name="Picture 5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3789363"/>
                        <a:ext cx="973137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925" y="6381750"/>
            <a:ext cx="9074150" cy="461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Suspect </a:t>
            </a:r>
            <a:r>
              <a:rPr lang="en-US" altLang="zh-CN" dirty="0" smtClean="0">
                <a:latin typeface="+mn-lt"/>
                <a:ea typeface="+mn-ea"/>
              </a:rPr>
              <a:t>characteristics (connectivity) bring </a:t>
            </a:r>
            <a:r>
              <a:rPr lang="en-US" altLang="zh-CN" dirty="0">
                <a:latin typeface="+mn-lt"/>
                <a:ea typeface="+mn-ea"/>
              </a:rPr>
              <a:t>about new ingredients.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6000" dirty="0">
                <a:solidFill>
                  <a:srgbClr val="00B050"/>
                </a:solidFill>
              </a:rPr>
              <a:t/>
            </a:r>
            <a:br>
              <a:rPr lang="en-US" altLang="zh-CN" sz="6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----no degeneration with large </a:t>
            </a:r>
            <a:r>
              <a:rPr lang="en-US" altLang="zh-CN" sz="2700" i="1" dirty="0" smtClean="0">
                <a:solidFill>
                  <a:srgbClr val="00B050"/>
                </a:solidFill>
              </a:rPr>
              <a:t>k</a:t>
            </a:r>
            <a:endParaRPr lang="zh-CN" altLang="en-US" sz="2700" i="1" dirty="0"/>
          </a:p>
        </p:txBody>
      </p:sp>
      <p:sp>
        <p:nvSpPr>
          <p:cNvPr id="81979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lnSpc>
                <a:spcPct val="90000"/>
              </a:lnSpc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Averaged by Bayes’ Rule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1980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1981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Explanation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1982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468313" y="6308725"/>
            <a:ext cx="8207375" cy="4619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The results in case 2 don’t degenerate to case 1 with large </a:t>
            </a:r>
            <a:r>
              <a:rPr lang="en-US" altLang="zh-CN" i="1" dirty="0">
                <a:latin typeface="+mn-lt"/>
                <a:ea typeface="+mn-ea"/>
              </a:rPr>
              <a:t>k</a:t>
            </a:r>
            <a:r>
              <a:rPr lang="en-US" altLang="zh-CN" dirty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81977" name="Object 57"/>
          <p:cNvGraphicFramePr>
            <a:graphicFrameLocks noChangeAspect="1"/>
          </p:cNvGraphicFramePr>
          <p:nvPr/>
        </p:nvGraphicFramePr>
        <p:xfrm>
          <a:off x="1042988" y="2238375"/>
          <a:ext cx="2736850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0" name="Equation" r:id="rId4" imgW="1524000" imgH="863600" progId="">
                  <p:embed/>
                </p:oleObj>
              </mc:Choice>
              <mc:Fallback>
                <p:oleObj name="Equation" r:id="rId4" imgW="1524000" imgH="863600" progId="">
                  <p:embed/>
                  <p:pic>
                    <p:nvPicPr>
                      <p:cNvPr id="0" name="Picture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238375"/>
                        <a:ext cx="2736850" cy="1550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925" y="3857625"/>
            <a:ext cx="4392613" cy="2308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+mn-lt"/>
                <a:ea typeface="+mn-ea"/>
              </a:rPr>
              <a:t>Suspect nodes nearby the </a:t>
            </a:r>
            <a:r>
              <a:rPr lang="en-US" altLang="zh-CN" dirty="0" err="1">
                <a:latin typeface="+mn-lt"/>
                <a:ea typeface="+mn-ea"/>
              </a:rPr>
              <a:t>subgraph</a:t>
            </a:r>
            <a:r>
              <a:rPr lang="en-US" altLang="zh-CN" dirty="0" smtClean="0">
                <a:latin typeface="+mn-lt"/>
                <a:ea typeface="+mn-ea"/>
              </a:rPr>
              <a:t> boundary </a:t>
            </a:r>
            <a:r>
              <a:rPr lang="en-US" altLang="zh-CN" dirty="0">
                <a:latin typeface="+mn-lt"/>
                <a:ea typeface="+mn-ea"/>
              </a:rPr>
              <a:t>are easier to </a:t>
            </a:r>
            <a:r>
              <a:rPr lang="en-US" altLang="zh-CN" dirty="0" smtClean="0">
                <a:latin typeface="+mn-lt"/>
                <a:ea typeface="+mn-ea"/>
              </a:rPr>
              <a:t>identify.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+mn-lt"/>
                <a:ea typeface="+mn-ea"/>
              </a:rPr>
              <a:t>Suspect nodes inside the connected </a:t>
            </a:r>
            <a:r>
              <a:rPr lang="en-US" altLang="zh-CN" dirty="0" err="1" smtClean="0">
                <a:latin typeface="+mn-lt"/>
                <a:ea typeface="+mn-ea"/>
              </a:rPr>
              <a:t>subgraph</a:t>
            </a:r>
            <a:r>
              <a:rPr lang="en-US" altLang="zh-CN" dirty="0" smtClean="0">
                <a:latin typeface="+mn-lt"/>
                <a:ea typeface="+mn-ea"/>
              </a:rPr>
              <a:t> are harder </a:t>
            </a:r>
            <a:r>
              <a:rPr lang="en-US" altLang="zh-CN" dirty="0">
                <a:latin typeface="+mn-lt"/>
                <a:ea typeface="+mn-ea"/>
              </a:rPr>
              <a:t>to identify</a:t>
            </a:r>
            <a:r>
              <a:rPr lang="en-US" altLang="zh-CN" dirty="0" smtClean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1985" name="Picture 4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9338" y="2205038"/>
            <a:ext cx="38512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直接箭头连接符 16"/>
          <p:cNvCxnSpPr/>
          <p:nvPr/>
        </p:nvCxnSpPr>
        <p:spPr>
          <a:xfrm flipH="1">
            <a:off x="4427538" y="3716338"/>
            <a:ext cx="2357437" cy="187325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4427538" y="3573463"/>
            <a:ext cx="1728787" cy="93186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883400" y="4581525"/>
            <a:ext cx="68263" cy="100806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9338" y="5630863"/>
            <a:ext cx="4176712" cy="461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i</a:t>
            </a:r>
            <a:r>
              <a:rPr lang="en-US" altLang="zh-CN" dirty="0" smtClean="0">
                <a:latin typeface="+mn-lt"/>
                <a:ea typeface="+mn-ea"/>
              </a:rPr>
              <a:t>nfinite regular-tree network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B050"/>
                </a:solidFill>
              </a:rPr>
              <a:t>Connected Suspects</a:t>
            </a:r>
            <a:r>
              <a:rPr lang="en-US" altLang="zh-CN" sz="4800" dirty="0">
                <a:solidFill>
                  <a:srgbClr val="00B050"/>
                </a:solidFill>
              </a:rPr>
              <a:t/>
            </a:r>
            <a:br>
              <a:rPr lang="en-US" altLang="zh-CN" sz="48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----validation </a:t>
            </a:r>
            <a:r>
              <a:rPr lang="en-US" altLang="zh-CN" sz="2700" dirty="0">
                <a:solidFill>
                  <a:srgbClr val="00B050"/>
                </a:solidFill>
              </a:rPr>
              <a:t>experiment</a:t>
            </a:r>
            <a:endParaRPr lang="zh-CN" altLang="en-US" sz="2700" dirty="0"/>
          </a:p>
        </p:txBody>
      </p:sp>
      <p:sp>
        <p:nvSpPr>
          <p:cNvPr id="2600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6009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4575" y="1460500"/>
            <a:ext cx="7199313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B050"/>
                </a:solidFill>
              </a:rPr>
              <a:t>Two </a:t>
            </a:r>
            <a:r>
              <a:rPr lang="en-US" altLang="zh-CN" dirty="0">
                <a:solidFill>
                  <a:srgbClr val="00B050"/>
                </a:solidFill>
              </a:rPr>
              <a:t>Suspects</a:t>
            </a:r>
            <a:r>
              <a:rPr lang="en-US" altLang="zh-CN" sz="4000" dirty="0">
                <a:solidFill>
                  <a:srgbClr val="00B050"/>
                </a:solidFill>
              </a:rPr>
              <a:t/>
            </a:r>
            <a:br>
              <a:rPr lang="en-US" altLang="zh-CN" sz="4000" dirty="0">
                <a:solidFill>
                  <a:srgbClr val="00B050"/>
                </a:solidFill>
              </a:rPr>
            </a:br>
            <a:r>
              <a:rPr lang="en-US" altLang="zh-CN" sz="2700" dirty="0" smtClean="0">
                <a:solidFill>
                  <a:srgbClr val="00B050"/>
                </a:solidFill>
              </a:rPr>
              <a:t>----main </a:t>
            </a:r>
            <a:r>
              <a:rPr lang="en-US" altLang="zh-CN" sz="2700" dirty="0">
                <a:solidFill>
                  <a:srgbClr val="00B050"/>
                </a:solidFill>
              </a:rPr>
              <a:t>results</a:t>
            </a:r>
            <a:endParaRPr lang="zh-CN" altLang="en-US" sz="2700" dirty="0">
              <a:solidFill>
                <a:srgbClr val="00B050"/>
              </a:solidFill>
            </a:endParaRPr>
          </a:p>
        </p:txBody>
      </p:sp>
      <p:sp>
        <p:nvSpPr>
          <p:cNvPr id="80251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Case 3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sp>
        <p:nvSpPr>
          <p:cNvPr id="80252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80253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 eaLnBrk="1" hangingPunct="1">
              <a:buFont typeface="Wingdings" pitchFamily="2" charset="2"/>
              <a:buChar char="n"/>
            </a:pPr>
            <a:r>
              <a:rPr lang="en-US" altLang="zh-CN" smtClean="0">
                <a:solidFill>
                  <a:srgbClr val="0070C0"/>
                </a:solidFill>
              </a:rPr>
              <a:t>Main results</a:t>
            </a:r>
            <a:endParaRPr lang="zh-CN" altLang="en-US" smtClean="0">
              <a:solidFill>
                <a:srgbClr val="0070C0"/>
              </a:solidFill>
            </a:endParaRPr>
          </a:p>
        </p:txBody>
      </p:sp>
      <p:pic>
        <p:nvPicPr>
          <p:cNvPr id="802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3213100"/>
            <a:ext cx="4321175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313" y="2205038"/>
            <a:ext cx="4032250" cy="830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Char char="─"/>
              <a:defRPr/>
            </a:pPr>
            <a:r>
              <a:rPr lang="en-US" altLang="zh-CN" sz="2400" dirty="0">
                <a:latin typeface="+mn-lt"/>
                <a:ea typeface="+mn-ea"/>
              </a:rPr>
              <a:t>Two suspect nodes is separated by </a:t>
            </a:r>
            <a:r>
              <a:rPr lang="en-US" altLang="zh-CN" sz="2400" i="1" dirty="0">
                <a:latin typeface="+mn-lt"/>
                <a:ea typeface="+mn-ea"/>
              </a:rPr>
              <a:t>d.</a:t>
            </a:r>
            <a:endParaRPr lang="zh-CN" altLang="en-US" sz="2400" i="1" dirty="0">
              <a:latin typeface="+mn-lt"/>
              <a:ea typeface="+mn-ea"/>
            </a:endParaRPr>
          </a:p>
        </p:txBody>
      </p:sp>
      <p:sp>
        <p:nvSpPr>
          <p:cNvPr id="80256" name="内容占位符 6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638675"/>
          </a:xfrm>
        </p:spPr>
        <p:txBody>
          <a:bodyPr/>
          <a:lstStyle/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7200" smtClean="0"/>
          </a:p>
          <a:p>
            <a:pPr eaLnBrk="1" hangingPunct="1"/>
            <a:r>
              <a:rPr lang="en-US" altLang="zh-CN" smtClean="0"/>
              <a:t>node degree</a:t>
            </a:r>
          </a:p>
          <a:p>
            <a:pPr eaLnBrk="1" hangingPunct="1"/>
            <a:endParaRPr lang="en-US" altLang="zh-CN" sz="3600" smtClean="0"/>
          </a:p>
          <a:p>
            <a:pPr eaLnBrk="1" hangingPunct="1"/>
            <a:r>
              <a:rPr lang="en-US" altLang="zh-CN" smtClean="0"/>
              <a:t>Monotonicity: Detection probability increases with </a:t>
            </a:r>
            <a:r>
              <a:rPr lang="en-US" altLang="zh-CN" i="1" smtClean="0"/>
              <a:t>d</a:t>
            </a:r>
            <a:endParaRPr lang="zh-CN" altLang="en-US" i="1" smtClean="0"/>
          </a:p>
        </p:txBody>
      </p:sp>
      <p:graphicFrame>
        <p:nvGraphicFramePr>
          <p:cNvPr id="80246" name="Object 5494"/>
          <p:cNvGraphicFramePr>
            <a:graphicFrameLocks noGrp="1" noChangeAspect="1"/>
          </p:cNvGraphicFramePr>
          <p:nvPr/>
        </p:nvGraphicFramePr>
        <p:xfrm>
          <a:off x="6732588" y="2205038"/>
          <a:ext cx="863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58" name="Equation" r:id="rId5" imgW="368140" imgH="177723" progId="">
                  <p:embed/>
                </p:oleObj>
              </mc:Choice>
              <mc:Fallback>
                <p:oleObj name="Equation" r:id="rId5" imgW="368140" imgH="177723" progId="">
                  <p:embed/>
                  <p:pic>
                    <p:nvPicPr>
                      <p:cNvPr id="0" name="Picture 549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205038"/>
                        <a:ext cx="863600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247" name="Object 5495"/>
          <p:cNvGraphicFramePr>
            <a:graphicFrameLocks noGrp="1" noChangeAspect="1"/>
          </p:cNvGraphicFramePr>
          <p:nvPr/>
        </p:nvGraphicFramePr>
        <p:xfrm>
          <a:off x="6748463" y="4019550"/>
          <a:ext cx="863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59" name="Equation" r:id="rId7" imgW="368280" imgH="177480" progId="">
                  <p:embed/>
                </p:oleObj>
              </mc:Choice>
              <mc:Fallback>
                <p:oleObj name="Equation" r:id="rId7" imgW="368280" imgH="177480" progId="">
                  <p:embed/>
                  <p:pic>
                    <p:nvPicPr>
                      <p:cNvPr id="0" name="Picture 549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4019550"/>
                        <a:ext cx="863600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248" name="Object 5496"/>
          <p:cNvGraphicFramePr>
            <a:graphicFrameLocks noGrp="1" noChangeAspect="1"/>
          </p:cNvGraphicFramePr>
          <p:nvPr/>
        </p:nvGraphicFramePr>
        <p:xfrm>
          <a:off x="5076825" y="2519363"/>
          <a:ext cx="38893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60" name="Equation" r:id="rId9" imgW="2666880" imgH="965160" progId="">
                  <p:embed/>
                </p:oleObj>
              </mc:Choice>
              <mc:Fallback>
                <p:oleObj name="Equation" r:id="rId9" imgW="2666880" imgH="965160" progId="">
                  <p:embed/>
                  <p:pic>
                    <p:nvPicPr>
                      <p:cNvPr id="0" name="Picture 549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519363"/>
                        <a:ext cx="3889375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249" name="Object 5497"/>
          <p:cNvGraphicFramePr>
            <a:graphicFrameLocks noChangeAspect="1"/>
          </p:cNvGraphicFramePr>
          <p:nvPr/>
        </p:nvGraphicFramePr>
        <p:xfrm>
          <a:off x="5148263" y="4437063"/>
          <a:ext cx="38100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61" name="Equation" r:id="rId11" imgW="2869920" imgH="431640" progId="">
                  <p:embed/>
                </p:oleObj>
              </mc:Choice>
              <mc:Fallback>
                <p:oleObj name="Equation" r:id="rId11" imgW="2869920" imgH="431640" progId="">
                  <p:embed/>
                  <p:pic>
                    <p:nvPicPr>
                      <p:cNvPr id="0" name="Picture 54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437063"/>
                        <a:ext cx="3810000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5589588"/>
            <a:ext cx="4500563" cy="12001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spAutoFit/>
          </a:bodyPr>
          <a:lstStyle>
            <a:defPPr>
              <a:defRPr lang="zh-CN"/>
            </a:defPPr>
            <a:lvl1pPr marL="342900" indent="-342900">
              <a:buFont typeface="Calibri" pitchFamily="34" charset="0"/>
              <a:buChar char="─"/>
              <a:defRPr sz="2400" b="1">
                <a:solidFill>
                  <a:srgbClr val="FF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+mn-lt"/>
                <a:ea typeface="+mn-ea"/>
              </a:rPr>
              <a:t>Identifying the rumor source is more difficult if the two suspects are closer.</a:t>
            </a:r>
            <a:endParaRPr lang="zh-CN" altLang="en-US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1506" name="TextBox 1"/>
          <p:cNvSpPr txBox="1">
            <a:spLocks noChangeArrowheads="1"/>
          </p:cNvSpPr>
          <p:nvPr/>
        </p:nvSpPr>
        <p:spPr bwMode="auto">
          <a:xfrm>
            <a:off x="539750" y="1125538"/>
            <a:ext cx="7972425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2009 Online Flu Map Goes Viral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250825" y="5949950"/>
            <a:ext cx="547370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200">
                <a:solidFill>
                  <a:srgbClr val="000000"/>
                </a:solidFill>
                <a:latin typeface="Constantia" pitchFamily="18" charset="0"/>
              </a:rPr>
              <a:t>Source: </a:t>
            </a:r>
            <a:r>
              <a:rPr lang="en-US" altLang="zh-CN" sz="1200"/>
              <a:t>http://edition.cnn.com/2009/TECH/04/30/online.flumaps/index.html</a:t>
            </a:r>
          </a:p>
        </p:txBody>
      </p:sp>
      <p:pic>
        <p:nvPicPr>
          <p:cNvPr id="21508" name="Picture 6" descr="Henry Niman's map has been an online hit, tracking the spread of swine flu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2420938"/>
            <a:ext cx="4486275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508625" y="2205038"/>
            <a:ext cx="2592388" cy="3743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Created by Pittsburgh biochemist Harry Niman on April 21, 2009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Surpassing 290,000 web views and 3000 comments within 9 days</a:t>
            </a: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Two Suspects</a:t>
            </a:r>
            <a:br>
              <a:rPr lang="en-US" altLang="zh-CN" sz="4000" smtClean="0">
                <a:solidFill>
                  <a:srgbClr val="00B050"/>
                </a:solidFill>
              </a:rPr>
            </a:br>
            <a:r>
              <a:rPr lang="en-US" altLang="zh-CN" sz="2400" smtClean="0">
                <a:solidFill>
                  <a:srgbClr val="00B050"/>
                </a:solidFill>
              </a:rPr>
              <a:t>----validation experiment</a:t>
            </a:r>
            <a:endParaRPr lang="zh-CN" altLang="en-US" sz="2400" smtClean="0">
              <a:solidFill>
                <a:srgbClr val="00B050"/>
              </a:solidFill>
            </a:endParaRPr>
          </a:p>
        </p:txBody>
      </p:sp>
      <p:sp>
        <p:nvSpPr>
          <p:cNvPr id="267266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2672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6638" y="1293813"/>
            <a:ext cx="7070725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SIR Spreading Model 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 Population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 (only one infected at each </a:t>
            </a:r>
            <a:r>
              <a:rPr kumimoji="0" lang="en-US" altLang="zh-CN" sz="3200" b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Susceptible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Infected Set at time </a:t>
            </a:r>
            <a:r>
              <a:rPr lang="en-US" altLang="zh-CN" sz="3200" b="1" i="1" baseline="0" dirty="0" smtClean="0">
                <a:solidFill>
                  <a:srgbClr val="0070C0"/>
                </a:solidFill>
                <a:latin typeface="+mn-lt"/>
                <a:ea typeface="+mn-ea"/>
              </a:rPr>
              <a:t>t</a:t>
            </a:r>
            <a:r>
              <a:rPr lang="en-US" altLang="zh-CN" sz="3200" b="1" baseline="0" dirty="0" smtClean="0">
                <a:solidFill>
                  <a:srgbClr val="0070C0"/>
                </a:solidFill>
                <a:latin typeface="+mn-lt"/>
                <a:ea typeface="+mn-ea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Recovery Set at time </a:t>
            </a:r>
            <a:r>
              <a:rPr kumimoji="0" lang="en-US" altLang="zh-CN" sz="3200" b="1" i="1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noProof="0" dirty="0" smtClean="0">
                <a:solidFill>
                  <a:srgbClr val="0070C0"/>
                </a:solidFill>
                <a:latin typeface="+mn-lt"/>
                <a:ea typeface="+mn-ea"/>
              </a:rPr>
              <a:t>Different parameter configuration with infectious rate and recovery rate</a:t>
            </a:r>
            <a:endParaRPr kumimoji="0" lang="en-US" altLang="zh-CN" sz="3200" b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870" y="1844824"/>
            <a:ext cx="620266" cy="52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492896"/>
            <a:ext cx="648072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725144"/>
            <a:ext cx="76771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Maximum Likelihood Estimator in SIR Spreading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395536" y="126876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Sample-path analysis</a:t>
            </a:r>
            <a:endParaRPr lang="en-US" altLang="zh-CN" sz="3200" b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Jordan center (graph theory) of a graph is the set of all </a:t>
            </a:r>
            <a:r>
              <a:rPr lang="en-US" altLang="zh-CN" sz="3200" b="1" dirty="0" smtClean="0">
                <a:solidFill>
                  <a:srgbClr val="0070C0"/>
                </a:solidFill>
                <a:latin typeface="+mn-lt"/>
                <a:ea typeface="+mn-ea"/>
              </a:rPr>
              <a:t>v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ertices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minimum eccentricity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1" i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b="1" i="1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b="1" dirty="0" smtClean="0">
                <a:solidFill>
                  <a:srgbClr val="0070C0"/>
                </a:solidFill>
                <a:latin typeface="+mn-lt"/>
                <a:ea typeface="+mn-ea"/>
              </a:rPr>
              <a:t>Used for single-source and multiple-source detection</a:t>
            </a:r>
            <a:endParaRPr kumimoji="0" lang="en-US" altLang="zh-CN" sz="3200" b="1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2699792" y="6309320"/>
            <a:ext cx="33843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[Luo—TSP’13, Zhu—ITA’13]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56992"/>
            <a:ext cx="409975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0452" name="Picture 4" descr="http://upload.wikimedia.org/wikipedia/en/thumb/f/f0/Graphcenter.svg/220px-Graphcenter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996952"/>
            <a:ext cx="2599556" cy="2824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Tree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Still an open problem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Each permitted permutation does not have equal probability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Breadth-</a:t>
            </a:r>
            <a:r>
              <a:rPr lang="en-US" altLang="zh-CN" sz="3200" noProof="0" dirty="0" smtClean="0">
                <a:latin typeface="+mn-lt"/>
                <a:ea typeface="+mn-ea"/>
              </a:rPr>
              <a:t>F</a:t>
            </a:r>
            <a:r>
              <a:rPr lang="en-US" altLang="zh-CN" sz="3200" dirty="0" err="1" smtClean="0">
                <a:latin typeface="+mn-lt"/>
                <a:ea typeface="+mn-ea"/>
              </a:rPr>
              <a:t>irst</a:t>
            </a:r>
            <a:r>
              <a:rPr lang="en-US" altLang="zh-CN" sz="3200" dirty="0" smtClean="0">
                <a:latin typeface="+mn-lt"/>
                <a:ea typeface="+mn-ea"/>
              </a:rPr>
              <a:t>-Search (BFS) Heuristic Algorithm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Rumor centrality algorithm on BFS tree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284984"/>
            <a:ext cx="5112568" cy="156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Still an open problem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How to deal with loops?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Breadth-</a:t>
            </a:r>
            <a:r>
              <a:rPr lang="en-US" altLang="zh-CN" sz="3200" noProof="0" dirty="0" smtClean="0">
                <a:latin typeface="+mn-lt"/>
                <a:ea typeface="+mn-ea"/>
              </a:rPr>
              <a:t>F</a:t>
            </a:r>
            <a:r>
              <a:rPr lang="en-US" altLang="zh-CN" sz="3200" dirty="0" err="1" smtClean="0">
                <a:latin typeface="+mn-lt"/>
                <a:ea typeface="+mn-ea"/>
              </a:rPr>
              <a:t>irst</a:t>
            </a:r>
            <a:r>
              <a:rPr lang="en-US" altLang="zh-CN" sz="3200" dirty="0" smtClean="0">
                <a:latin typeface="+mn-lt"/>
                <a:ea typeface="+mn-ea"/>
              </a:rPr>
              <a:t>-Search (BFS) Heuristic Algorithm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BFS tree approximates </a:t>
            </a:r>
            <a:r>
              <a:rPr kumimoji="0" lang="en-US" altLang="zh-CN" sz="32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diffusion tree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altLang="zh-CN" sz="3200" noProof="0" dirty="0" smtClean="0">
                <a:latin typeface="+mn-lt"/>
                <a:ea typeface="+mn-ea"/>
              </a:rPr>
              <a:t>Rumor centrality algorithm on BFS tree</a:t>
            </a: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Maximum Likelihood Estimator: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</a:t>
            </a:r>
          </a:p>
        </p:txBody>
      </p:sp>
      <p:pic>
        <p:nvPicPr>
          <p:cNvPr id="438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132856"/>
            <a:ext cx="3744813" cy="95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3212976"/>
            <a:ext cx="3384376" cy="9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45032" y="4293096"/>
            <a:ext cx="9289032" cy="35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869160"/>
            <a:ext cx="2987824" cy="33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229200"/>
            <a:ext cx="7704856" cy="33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7" y="5805264"/>
            <a:ext cx="327446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5805264"/>
            <a:ext cx="3888432" cy="86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</p:txBody>
      </p:sp>
      <p:pic>
        <p:nvPicPr>
          <p:cNvPr id="440322" name="Picture 2" descr="http://www.patternsinnature.org/Images/Book%20Gallery/NetworkSquareLatt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492896"/>
            <a:ext cx="3816424" cy="4030144"/>
          </a:xfrm>
          <a:prstGeom prst="rect">
            <a:avLst/>
          </a:prstGeom>
          <a:noFill/>
        </p:spPr>
      </p:pic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2924944"/>
            <a:ext cx="369966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</p:txBody>
      </p:sp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68960"/>
            <a:ext cx="369966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1845" y="2132856"/>
            <a:ext cx="679215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2780928"/>
            <a:ext cx="6343404" cy="45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3645024"/>
            <a:ext cx="56483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4365104"/>
            <a:ext cx="53244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616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6353175"/>
            <a:ext cx="87725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3200" b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Toy Example for Regular Lattice Graph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Special case (Fully connected graph)</a:t>
            </a: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7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420888"/>
            <a:ext cx="7466996" cy="31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2924944"/>
            <a:ext cx="5971075" cy="363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429000"/>
            <a:ext cx="7848215" cy="37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3933056"/>
            <a:ext cx="4316947" cy="3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085184"/>
            <a:ext cx="7952648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5445224"/>
            <a:ext cx="2582829" cy="36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87824" y="5445224"/>
            <a:ext cx="1148135" cy="273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7504" y="5814374"/>
            <a:ext cx="4320480" cy="65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32040" y="5949280"/>
            <a:ext cx="28670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719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812360" y="6021288"/>
            <a:ext cx="209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132856"/>
            <a:ext cx="52101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Erdos-Renyi</a:t>
            </a:r>
            <a:r>
              <a:rPr lang="en-US" altLang="zh-CN" sz="3200" dirty="0" smtClean="0">
                <a:latin typeface="+mn-lt"/>
                <a:ea typeface="+mn-ea"/>
              </a:rPr>
              <a:t> random graph (</a:t>
            </a:r>
            <a:r>
              <a:rPr lang="en-US" altLang="zh-CN" sz="3200" i="1" dirty="0" smtClean="0">
                <a:latin typeface="+mn-lt"/>
                <a:ea typeface="+mn-ea"/>
              </a:rPr>
              <a:t>N=50, K=20, p=0.4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82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6165304"/>
            <a:ext cx="51339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1944216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4221088"/>
            <a:ext cx="2088232" cy="936104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324850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Growth and Expansion of Online </a:t>
            </a:r>
          </a:p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Social Networks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7763" y="2205038"/>
            <a:ext cx="2592387" cy="3013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Smartphone revolution 2007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Twitter 2006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en-US" altLang="zh-CN" sz="2400">
              <a:latin typeface="Calibri" pitchFamily="34" charset="0"/>
            </a:endParaRPr>
          </a:p>
          <a:p>
            <a:pPr marL="342900" indent="-342900">
              <a:buFont typeface="Calibri" pitchFamily="34" charset="0"/>
              <a:buChar char="─"/>
              <a:defRPr/>
            </a:pPr>
            <a:r>
              <a:rPr lang="en-US" altLang="zh-CN" sz="2400">
                <a:latin typeface="Calibri" pitchFamily="34" charset="0"/>
              </a:rPr>
              <a:t>Tencent Weixin 2012</a:t>
            </a:r>
          </a:p>
          <a:p>
            <a:pPr marL="342900" indent="-342900">
              <a:buFont typeface="Calibri" pitchFamily="34" charset="0"/>
              <a:buChar char="─"/>
              <a:defRPr/>
            </a:pPr>
            <a:endParaRPr lang="zh-CN" altLang="en-US" sz="2400">
              <a:latin typeface="Calibri" pitchFamily="34" charset="0"/>
            </a:endParaRPr>
          </a:p>
        </p:txBody>
      </p:sp>
      <p:pic>
        <p:nvPicPr>
          <p:cNvPr id="22532" name="Picture 8" descr="ANd9GcQpMdntghmlxLuXaU4KQGbj6hw0Curop3lu-wFo7LzpJRePaSc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6013" y="2511425"/>
            <a:ext cx="2571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0" descr="Social_Net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403475"/>
            <a:ext cx="338455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2" descr="ANd9GcTWBpRG9T2HAzOAfnFbvRZ3BAcTeI08pZLwHPkv1hYdXlQHHXYsX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0313" y="4071938"/>
            <a:ext cx="2530475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78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3068960"/>
            <a:ext cx="321537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Erdos-Renyi</a:t>
            </a:r>
            <a:r>
              <a:rPr lang="en-US" altLang="zh-CN" sz="3200" dirty="0" smtClean="0">
                <a:latin typeface="+mn-lt"/>
                <a:ea typeface="+mn-ea"/>
              </a:rPr>
              <a:t> random graph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1368152" cy="1440160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437112"/>
            <a:ext cx="936104" cy="1396188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2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2348880"/>
            <a:ext cx="41052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204864"/>
            <a:ext cx="41814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Newman-Watts small world (</a:t>
            </a:r>
            <a:r>
              <a:rPr lang="en-US" altLang="zh-CN" sz="3200" i="1" dirty="0" smtClean="0">
                <a:latin typeface="+mn-lt"/>
                <a:ea typeface="+mn-ea"/>
              </a:rPr>
              <a:t>N=50, K=20, m0=4, p=0.4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5256584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4941168"/>
            <a:ext cx="5184576" cy="216024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02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16" y="6190017"/>
            <a:ext cx="9145016" cy="66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924944"/>
            <a:ext cx="2669307" cy="265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smtClean="0">
                <a:latin typeface="+mn-lt"/>
                <a:ea typeface="+mn-ea"/>
              </a:rPr>
              <a:t>Newman-Watts small world graph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2952328" cy="1296144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725144"/>
            <a:ext cx="2592288" cy="1108156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204864"/>
            <a:ext cx="4801442" cy="376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276872"/>
            <a:ext cx="3714923" cy="2905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3524250" y="23383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Barabasi</a:t>
            </a:r>
            <a:r>
              <a:rPr lang="en-US" altLang="zh-CN" sz="3200" dirty="0" smtClean="0">
                <a:latin typeface="+mn-lt"/>
                <a:ea typeface="+mn-ea"/>
              </a:rPr>
              <a:t>-Albert scale-free graph (</a:t>
            </a:r>
            <a:r>
              <a:rPr lang="en-US" altLang="zh-CN" sz="3200" i="1" dirty="0" smtClean="0">
                <a:latin typeface="+mn-lt"/>
                <a:ea typeface="+mn-ea"/>
              </a:rPr>
              <a:t>N=50, K=20, m0=4,m=2</a:t>
            </a:r>
            <a:r>
              <a:rPr lang="en-US" altLang="zh-CN" sz="3200" dirty="0" smtClean="0">
                <a:latin typeface="+mn-lt"/>
                <a:ea typeface="+mn-ea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30689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36" y="3429000"/>
            <a:ext cx="3672408" cy="144016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9552" y="486916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23728" y="3789040"/>
            <a:ext cx="3744416" cy="1368152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23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311412"/>
            <a:ext cx="9144000" cy="15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1" y="3603511"/>
            <a:ext cx="3096344" cy="242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89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036050" cy="1143000"/>
          </a:xfrm>
        </p:spPr>
        <p:txBody>
          <a:bodyPr/>
          <a:lstStyle/>
          <a:p>
            <a:pPr algn="l" eaLnBrk="1" hangingPunct="1"/>
            <a:r>
              <a:rPr lang="en-US" altLang="zh-CN" dirty="0" smtClean="0">
                <a:solidFill>
                  <a:srgbClr val="00B050"/>
                </a:solidFill>
              </a:rPr>
              <a:t>Detection for General Graph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sp>
        <p:nvSpPr>
          <p:cNvPr id="242692" name="AutoShape 5" descr="9k="/>
          <p:cNvSpPr>
            <a:spLocks noChangeAspect="1" noChangeArrowheads="1"/>
          </p:cNvSpPr>
          <p:nvPr/>
        </p:nvSpPr>
        <p:spPr bwMode="auto">
          <a:xfrm>
            <a:off x="2588147" y="3313629"/>
            <a:ext cx="1365050" cy="142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3" name="AutoShape 6" descr="9k="/>
          <p:cNvSpPr>
            <a:spLocks noChangeAspect="1" noChangeArrowheads="1"/>
          </p:cNvSpPr>
          <p:nvPr/>
        </p:nvSpPr>
        <p:spPr bwMode="auto">
          <a:xfrm>
            <a:off x="0" y="0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694" name="AutoShape 7" descr="9k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51520" y="1600200"/>
            <a:ext cx="889248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3200" dirty="0" err="1" smtClean="0">
                <a:latin typeface="+mn-lt"/>
                <a:ea typeface="+mn-ea"/>
              </a:rPr>
              <a:t>Barabasi</a:t>
            </a:r>
            <a:r>
              <a:rPr lang="en-US" altLang="zh-CN" sz="3200" dirty="0" smtClean="0">
                <a:latin typeface="+mn-lt"/>
                <a:ea typeface="+mn-ea"/>
              </a:rPr>
              <a:t>-Albert scale free graph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altLang="zh-CN" sz="32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altLang="zh-CN" sz="3200" b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420888"/>
            <a:ext cx="2016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Rumor Source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27584" y="2780928"/>
            <a:ext cx="2376264" cy="1872208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5949280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Rumor Center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87624" y="4941168"/>
            <a:ext cx="1872208" cy="892132"/>
          </a:xfrm>
          <a:prstGeom prst="straightConnector1">
            <a:avLst/>
          </a:prstGeom>
          <a:ln w="508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7967" y="2492896"/>
            <a:ext cx="4206521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Extensions</a:t>
            </a:r>
          </a:p>
        </p:txBody>
      </p:sp>
      <p:sp>
        <p:nvSpPr>
          <p:cNvPr id="6" name="内容占位符 7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Detection with Multiple Observations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many observations to take?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 Observations more than double the </a:t>
            </a:r>
            <a:r>
              <a:rPr kumimoji="0" lang="en-US" altLang="zh-CN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detectability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performance of a single observation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 Questions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General graph detection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good or how bad is the Breadth-first Search Heuristic?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67944" y="3717032"/>
            <a:ext cx="467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Calibri" pitchFamily="34" charset="0"/>
              </a:rPr>
              <a:t>Zhao, Dong, Zhang and Tan</a:t>
            </a:r>
          </a:p>
          <a:p>
            <a:r>
              <a:rPr lang="en-US" altLang="zh-CN" dirty="0" smtClean="0">
                <a:latin typeface="Calibri" pitchFamily="34" charset="0"/>
              </a:rPr>
              <a:t>ACM SIGMETRICS </a:t>
            </a:r>
            <a:r>
              <a:rPr lang="en-US" altLang="zh-CN" dirty="0">
                <a:latin typeface="Calibri" pitchFamily="34" charset="0"/>
              </a:rPr>
              <a:t>2014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标题 6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Extensions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208898" name="内容占位符 7"/>
          <p:cNvSpPr>
            <a:spLocks noGrp="1"/>
          </p:cNvSpPr>
          <p:nvPr>
            <p:ph idx="4294967295"/>
          </p:nvPr>
        </p:nvSpPr>
        <p:spPr>
          <a:xfrm>
            <a:off x="457200" y="1268760"/>
            <a:ext cx="8507288" cy="485740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Centrality in Social Network Analysis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Degree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Distance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  <a:r>
              <a:rPr lang="en-US" altLang="zh-CN" b="1" dirty="0" err="1" smtClean="0">
                <a:solidFill>
                  <a:srgbClr val="0070C0"/>
                </a:solidFill>
              </a:rPr>
              <a:t>Betweenness</a:t>
            </a: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Eigenvector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…etc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Center in Graph Theory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Mass, Jordan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General unifying link still missing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 Jordan center not equal to mass center in general</a:t>
            </a:r>
          </a:p>
          <a:p>
            <a:pPr lvl="1" eaLnBrk="1" hangingPunct="1">
              <a:buFont typeface="Wingdings" pitchFamily="2" charset="2"/>
              <a:buChar char="n"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 lvl="1" eaLnBrk="1" hangingPunct="1">
              <a:buNone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 and Network Forensics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Forensics in Online social networks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87</a:t>
            </a:fld>
            <a:endParaRPr lang="en-GB" dirty="0"/>
          </a:p>
        </p:txBody>
      </p:sp>
      <p:pic>
        <p:nvPicPr>
          <p:cNvPr id="7" name="Picture 2" descr="Facebook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209550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rs.sinahk.net/wb/i/120607/weibo_logo_04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41168"/>
            <a:ext cx="238147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Linked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49080"/>
            <a:ext cx="2468858" cy="5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witter bird logo 2012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1240532" cy="100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708920"/>
            <a:ext cx="1237888" cy="123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 and Network Forensics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Many interactions over online social networks that are recorded and available from API service to glimpse social relationship of users</a:t>
            </a:r>
          </a:p>
          <a:p>
            <a:r>
              <a:rPr lang="en-US" dirty="0" smtClean="0"/>
              <a:t>Provide clues for rumor source detection and other cyber-security forensics algorithms</a:t>
            </a:r>
          </a:p>
          <a:p>
            <a:r>
              <a:rPr lang="en-US" dirty="0" smtClean="0"/>
              <a:t>How to even obtain a single snapshot observation of the graph?</a:t>
            </a:r>
          </a:p>
          <a:p>
            <a:r>
              <a:rPr lang="en-US" dirty="0" smtClean="0"/>
              <a:t>Bridge deep gulf between theory and practice</a:t>
            </a:r>
          </a:p>
          <a:p>
            <a:pPr lvl="1"/>
            <a:r>
              <a:rPr lang="en-US" dirty="0" smtClean="0"/>
              <a:t>There is nothing more practical than a good theory!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88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Enables application to read/write on </a:t>
            </a:r>
            <a:r>
              <a:rPr lang="en-US" dirty="0" err="1" smtClean="0"/>
              <a:t>Facebook</a:t>
            </a:r>
            <a:r>
              <a:rPr lang="en-US" dirty="0" smtClean="0"/>
              <a:t> social graph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89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2636912"/>
            <a:ext cx="7056784" cy="403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Motivation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134938" y="981075"/>
            <a:ext cx="8321675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>
            <a:spAutoFit/>
          </a:bodyPr>
          <a:lstStyle/>
          <a:p>
            <a:pPr>
              <a:lnSpc>
                <a:spcPts val="6000"/>
              </a:lnSpc>
              <a:tabLst>
                <a:tab pos="2527300" algn="l"/>
                <a:tab pos="3898900" algn="l"/>
              </a:tabLst>
            </a:pPr>
            <a:r>
              <a:rPr lang="en-US" altLang="zh-CN" sz="4900">
                <a:solidFill>
                  <a:srgbClr val="04617B"/>
                </a:solidFill>
                <a:latin typeface="Calibri" pitchFamily="34" charset="0"/>
              </a:rPr>
              <a:t>Reach of Online Social Networks </a:t>
            </a:r>
            <a:endParaRPr lang="en-US" altLang="zh-CN">
              <a:latin typeface="Calibri" pitchFamily="34" charset="0"/>
            </a:endParaRPr>
          </a:p>
          <a:p>
            <a:pPr>
              <a:lnSpc>
                <a:spcPts val="30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</a:t>
            </a:r>
            <a:endParaRPr lang="en-US" altLang="zh-CN" sz="1900">
              <a:solidFill>
                <a:srgbClr val="000000"/>
              </a:solidFill>
              <a:latin typeface="Constantia" pitchFamily="18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1000"/>
              </a:lnSpc>
              <a:tabLst>
                <a:tab pos="2527300" algn="l"/>
                <a:tab pos="3898900" algn="l"/>
              </a:tabLst>
            </a:pPr>
            <a:endParaRPr lang="en-US" altLang="zh-CN">
              <a:latin typeface="Calibri" pitchFamily="34" charset="0"/>
            </a:endParaRPr>
          </a:p>
          <a:p>
            <a:pPr>
              <a:lnSpc>
                <a:spcPts val="3900"/>
              </a:lnSpc>
              <a:tabLst>
                <a:tab pos="2527300" algn="l"/>
                <a:tab pos="3898900" algn="l"/>
              </a:tabLst>
            </a:pPr>
            <a:r>
              <a:rPr lang="en-US" altLang="zh-CN">
                <a:latin typeface="Calibri" pitchFamily="34" charset="0"/>
              </a:rPr>
              <a:t>		</a:t>
            </a:r>
            <a:endParaRPr lang="en-US" altLang="zh-CN" sz="3100" b="1">
              <a:solidFill>
                <a:srgbClr val="000000"/>
              </a:solidFill>
              <a:latin typeface="Constantia" pitchFamily="18" charset="0"/>
            </a:endParaRPr>
          </a:p>
        </p:txBody>
      </p:sp>
      <p:pic>
        <p:nvPicPr>
          <p:cNvPr id="23555" name="Picture 9" descr="social-network-world-map-550x38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1600200"/>
            <a:ext cx="7559675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Example API call (in 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90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27584" y="2132856"/>
            <a:ext cx="7408333" cy="345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FB.api(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"/me/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friends?fields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=id",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function (response) {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if (response &amp;&amp; !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response.error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/* handle the result */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}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}</a:t>
            </a:r>
          </a:p>
          <a:p>
            <a:pPr marL="301943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);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err="1" smtClean="0">
                <a:solidFill>
                  <a:srgbClr val="00B050"/>
                </a:solidFill>
              </a:rPr>
              <a:t>Facebook</a:t>
            </a:r>
            <a:r>
              <a:rPr lang="en-US" altLang="zh-CN" sz="4000" dirty="0" smtClean="0">
                <a:solidFill>
                  <a:srgbClr val="00B050"/>
                </a:solidFill>
              </a:rPr>
              <a:t> Graph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496944" cy="4525963"/>
          </a:xfrm>
        </p:spPr>
        <p:txBody>
          <a:bodyPr/>
          <a:lstStyle/>
          <a:p>
            <a:r>
              <a:rPr lang="en-US" dirty="0" smtClean="0"/>
              <a:t>API calls require access token</a:t>
            </a:r>
          </a:p>
          <a:p>
            <a:pPr lvl="1"/>
            <a:r>
              <a:rPr lang="en-US" dirty="0" smtClean="0"/>
              <a:t>For identification of users, apps etc,</a:t>
            </a:r>
          </a:p>
          <a:p>
            <a:pPr lvl="1"/>
            <a:r>
              <a:rPr lang="en-US" dirty="0" smtClean="0"/>
              <a:t>For granting permission, web login etc</a:t>
            </a:r>
          </a:p>
          <a:p>
            <a:r>
              <a:rPr lang="en-US" dirty="0" err="1" smtClean="0"/>
              <a:t>Facebook</a:t>
            </a:r>
            <a:r>
              <a:rPr lang="en-US" dirty="0" smtClean="0"/>
              <a:t> query language</a:t>
            </a:r>
          </a:p>
          <a:p>
            <a:pPr lvl="1"/>
            <a:r>
              <a:rPr lang="en-US" dirty="0" smtClean="0"/>
              <a:t>Query data from the Graph API (SQL-style interface)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91</a:t>
            </a:fld>
            <a:endParaRPr lang="en-GB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13268"/>
            <a:ext cx="2771800" cy="274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3528" y="4149080"/>
            <a:ext cx="49685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000" dirty="0" smtClean="0">
                <a:latin typeface="Berlin Sans FB" pitchFamily="34" charset="0"/>
              </a:rPr>
              <a:t>e.g.  </a:t>
            </a:r>
          </a:p>
          <a:p>
            <a:pPr marL="301943" lvl="1" indent="0">
              <a:buNone/>
            </a:pPr>
            <a:r>
              <a:rPr lang="en-US" sz="3000" dirty="0" smtClean="0">
                <a:latin typeface="Berlin Sans FB" pitchFamily="34" charset="0"/>
                <a:cs typeface="Courier New" pitchFamily="49" charset="0"/>
              </a:rPr>
              <a:t>	</a:t>
            </a:r>
            <a:r>
              <a:rPr lang="en-GB" sz="2400" dirty="0" smtClean="0">
                <a:latin typeface="Courier New" pitchFamily="49" charset="0"/>
                <a:cs typeface="Courier New" pitchFamily="49" charset="0"/>
              </a:rPr>
              <a:t>SELECT uid1, uid2 FROM friend 	where 	uid1 in ' + user1 + ' AND uid2 in ' + 	user2 + ' AND uid1 &lt; uid2';</a:t>
            </a:r>
            <a:endParaRPr lang="en-US" sz="2400" dirty="0" smtClean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Data Mining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124744"/>
            <a:ext cx="8496944" cy="4813995"/>
          </a:xfrm>
        </p:spPr>
        <p:txBody>
          <a:bodyPr/>
          <a:lstStyle/>
          <a:p>
            <a:r>
              <a:rPr lang="en-US" dirty="0" smtClean="0"/>
              <a:t>Rate-constrained data scraping</a:t>
            </a:r>
          </a:p>
          <a:p>
            <a:r>
              <a:rPr lang="en-US" dirty="0" smtClean="0"/>
              <a:t>Access control for privacy and security</a:t>
            </a:r>
          </a:p>
          <a:p>
            <a:r>
              <a:rPr lang="en-US" dirty="0" smtClean="0"/>
              <a:t>How to use semantics to infer possessing a rumor?</a:t>
            </a:r>
          </a:p>
          <a:p>
            <a:r>
              <a:rPr lang="en-US" dirty="0" smtClean="0"/>
              <a:t>How to link social graph with technological graph?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11832" y="7186267"/>
            <a:ext cx="1161826" cy="365125"/>
          </a:xfrm>
        </p:spPr>
        <p:txBody>
          <a:bodyPr/>
          <a:lstStyle/>
          <a:p>
            <a:fld id="{28D3BCA4-C9D7-4CC2-8E8E-278336444874}" type="slidenum">
              <a:rPr lang="en-GB" smtClean="0"/>
              <a:pPr/>
              <a:t>92</a:t>
            </a:fld>
            <a:endParaRPr lang="en-GB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D3BCA4-C9D7-4CC2-8E8E-2783364448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65712"/>
            <a:ext cx="261785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1324" y="4293096"/>
            <a:ext cx="4152676" cy="216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Conclusion</a:t>
            </a:r>
            <a:endParaRPr lang="zh-CN" altLang="en-US" sz="4000" smtClean="0">
              <a:solidFill>
                <a:srgbClr val="00B050"/>
              </a:solidFill>
            </a:endParaRPr>
          </a:p>
        </p:txBody>
      </p:sp>
      <p:sp>
        <p:nvSpPr>
          <p:cNvPr id="2734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913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Rumor Centrality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Center of a Network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Network features: Suspects, Connectivity, Observations</a:t>
            </a:r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err="1" smtClean="0">
                <a:solidFill>
                  <a:srgbClr val="0070C0"/>
                </a:solidFill>
              </a:rPr>
              <a:t>Detectability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 and Detection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Statistical inference, probability theory, graph theory, Information theory</a:t>
            </a:r>
          </a:p>
          <a:p>
            <a:pPr lvl="1" eaLnBrk="1" hangingPunct="1">
              <a:buFont typeface="Wingdings" pitchFamily="2" charset="2"/>
              <a:buChar char="n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Scalable algorithms</a:t>
            </a:r>
            <a:endParaRPr lang="en-US" altLang="zh-CN" sz="2000" dirty="0" smtClean="0"/>
          </a:p>
          <a:p>
            <a:pPr eaLnBrk="1" hangingPunct="1">
              <a:buFont typeface="Wingdings" pitchFamily="2" charset="2"/>
              <a:buChar char="n"/>
            </a:pPr>
            <a:r>
              <a:rPr lang="en-US" altLang="zh-CN" sz="2400" b="1" dirty="0" smtClean="0">
                <a:solidFill>
                  <a:srgbClr val="0070C0"/>
                </a:solidFill>
              </a:rPr>
              <a:t>Numerous Open Issues: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Heterogeneous connectivity and spreading models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Real-world data traces </a:t>
            </a:r>
          </a:p>
          <a:p>
            <a:pPr eaLnBrk="1" hangingPunct="1">
              <a:buFont typeface="Calibri" pitchFamily="34" charset="0"/>
              <a:buChar char="─"/>
            </a:pPr>
            <a:r>
              <a:rPr lang="en-US" altLang="zh-CN" sz="2400" dirty="0" smtClean="0"/>
              <a:t>Practical network forensics protocol in online social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smtClean="0">
                <a:solidFill>
                  <a:srgbClr val="00B050"/>
                </a:solidFill>
              </a:rPr>
              <a:t>Thank You</a:t>
            </a:r>
          </a:p>
        </p:txBody>
      </p:sp>
      <p:sp>
        <p:nvSpPr>
          <p:cNvPr id="275458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 eaLnBrk="1" hangingPunct="1">
              <a:buFont typeface="Arial" charset="0"/>
              <a:buNone/>
            </a:pPr>
            <a:r>
              <a:rPr lang="en-US" altLang="zh-CN" smtClean="0">
                <a:latin typeface="Adobe 黑体 Std R"/>
                <a:ea typeface="Adobe 黑体 Std R"/>
                <a:cs typeface="Adobe 黑体 Std R"/>
                <a:hlinkClick r:id="rId3"/>
              </a:rPr>
              <a:t>cheewtan@cityu.edu.hk</a:t>
            </a:r>
            <a:endParaRPr lang="en-US" altLang="zh-CN" smtClean="0">
              <a:latin typeface="Adobe 黑体 Std R"/>
              <a:ea typeface="Adobe 黑体 Std R"/>
              <a:cs typeface="Adobe 黑体 Std R"/>
            </a:endParaRPr>
          </a:p>
          <a:p>
            <a:pPr marL="0" indent="0" algn="ctr" eaLnBrk="1" hangingPunct="1">
              <a:buFont typeface="Arial" charset="0"/>
              <a:buNone/>
            </a:pPr>
            <a:endParaRPr lang="en-US" altLang="zh-CN" smtClean="0">
              <a:latin typeface="Adobe 黑体 Std R"/>
              <a:ea typeface="Adobe 黑体 Std R"/>
              <a:cs typeface="Adobe 黑体 Std R"/>
            </a:endParaRPr>
          </a:p>
          <a:p>
            <a:pPr marL="0" indent="0" algn="ctr" eaLnBrk="1" hangingPunct="1">
              <a:buFont typeface="Arial" charset="0"/>
              <a:buNone/>
            </a:pPr>
            <a:r>
              <a:rPr lang="en-US" altLang="zh-CN" smtClean="0">
                <a:latin typeface="Adobe 黑体 Std R"/>
                <a:ea typeface="Adobe 黑体 Std R"/>
                <a:cs typeface="Adobe 黑体 Std R"/>
              </a:rPr>
              <a:t>www.cs.cityu.edu.hk/~cheewtan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en-US" altLang="zh-CN" sz="4000" dirty="0" smtClean="0">
                <a:solidFill>
                  <a:srgbClr val="00B050"/>
                </a:solidFill>
              </a:rPr>
              <a:t>SI Spreading Model</a:t>
            </a:r>
            <a:endParaRPr lang="zh-CN" altLang="en-US" sz="40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7861</TotalTime>
  <Words>2304</Words>
  <Application>Microsoft Office PowerPoint</Application>
  <PresentationFormat>On-screen Show (4:3)</PresentationFormat>
  <Paragraphs>728</Paragraphs>
  <Slides>95</Slides>
  <Notes>83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Office 主题</vt:lpstr>
      <vt:lpstr>Equation</vt:lpstr>
      <vt:lpstr>Network Inference for Cyber Security in Online Social Networks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Rumor Spreading in Online Social Network</vt:lpstr>
      <vt:lpstr>PowerPoint Presentation</vt:lpstr>
      <vt:lpstr>Literature ----Research on epidemic outbreak/rumor spreading</vt:lpstr>
      <vt:lpstr>Literature ----estimation of rumor source</vt:lpstr>
      <vt:lpstr>SI Spreading Model  (Kermack &amp; McKendrick 1927)</vt:lpstr>
      <vt:lpstr>SI Spreading Model</vt:lpstr>
      <vt:lpstr>Random SI Model for Rumor Spreading</vt:lpstr>
      <vt:lpstr>Deterministic SI Model</vt:lpstr>
      <vt:lpstr>Inference with Single Snapshot Observation</vt:lpstr>
      <vt:lpstr>Toy Example</vt:lpstr>
      <vt:lpstr>Toy Example</vt:lpstr>
      <vt:lpstr>Inference in Tree</vt:lpstr>
      <vt:lpstr>Toy Example</vt:lpstr>
      <vt:lpstr>Toy Example</vt:lpstr>
      <vt:lpstr>Toy Example</vt:lpstr>
      <vt:lpstr>Toy Example</vt:lpstr>
      <vt:lpstr>General Tree</vt:lpstr>
      <vt:lpstr>General Degree-Regular Tree</vt:lpstr>
      <vt:lpstr>Toy Example</vt:lpstr>
      <vt:lpstr>Toy Example</vt:lpstr>
      <vt:lpstr>Toy Example</vt:lpstr>
      <vt:lpstr>Rumor Centrality</vt:lpstr>
      <vt:lpstr>Rumor Centrality</vt:lpstr>
      <vt:lpstr>Rumor Center</vt:lpstr>
      <vt:lpstr>Detection Probability</vt:lpstr>
      <vt:lpstr>Detection Probability</vt:lpstr>
      <vt:lpstr>Detection Probability</vt:lpstr>
      <vt:lpstr>Detection Probability</vt:lpstr>
      <vt:lpstr>Minimum Detectability</vt:lpstr>
      <vt:lpstr>Minimum Detectability</vt:lpstr>
      <vt:lpstr>Minimum Detectability</vt:lpstr>
      <vt:lpstr>Detectability</vt:lpstr>
      <vt:lpstr>Connection with Graph Convexity in Graph Theory</vt:lpstr>
      <vt:lpstr>Connection with Graph Convexity in Graph Theory</vt:lpstr>
      <vt:lpstr>Alternative Characterization of Rumor Cente</vt:lpstr>
      <vt:lpstr>Connection with Graph Theory</vt:lpstr>
      <vt:lpstr>Connection with Graph Theory</vt:lpstr>
      <vt:lpstr>Connection with Graph Theory</vt:lpstr>
      <vt:lpstr>Connection with Graph Theory</vt:lpstr>
      <vt:lpstr>Algorithms</vt:lpstr>
      <vt:lpstr>Detection with Suspects</vt:lpstr>
      <vt:lpstr>Detection with Suspects</vt:lpstr>
      <vt:lpstr>Detectability</vt:lpstr>
      <vt:lpstr>MAP Rumor Source Estimator</vt:lpstr>
      <vt:lpstr>MAP Rumor Source Estimator</vt:lpstr>
      <vt:lpstr>Detectability on Tree</vt:lpstr>
      <vt:lpstr>Pólya’s Urn Model</vt:lpstr>
      <vt:lpstr>Equivalence to Pólya’s Urn Model</vt:lpstr>
      <vt:lpstr>Suspecting all Nodes ----main results</vt:lpstr>
      <vt:lpstr>Minimum Detectability</vt:lpstr>
      <vt:lpstr>Suspecting all Nodes ----validation experiment</vt:lpstr>
      <vt:lpstr>Connected Suspects ----main results</vt:lpstr>
      <vt:lpstr>Connected Suspects ----validation experiment</vt:lpstr>
      <vt:lpstr>Connected Suspects ----with vs. without prior knowledge</vt:lpstr>
      <vt:lpstr>Connected Suspects ----no degeneration with large k</vt:lpstr>
      <vt:lpstr>Connected Suspects ----validation experiment</vt:lpstr>
      <vt:lpstr>Two Suspects ----main results</vt:lpstr>
      <vt:lpstr>Two Suspects ----validation experiment</vt:lpstr>
      <vt:lpstr>SIR Spreading Model </vt:lpstr>
      <vt:lpstr>Maximum Likelihood Estimator in SIR Spreading</vt:lpstr>
      <vt:lpstr>Detection for General Tree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Detection for General Graph</vt:lpstr>
      <vt:lpstr>Extensions</vt:lpstr>
      <vt:lpstr>Extensions</vt:lpstr>
      <vt:lpstr>Data Mining and Network Forensics</vt:lpstr>
      <vt:lpstr>Data Mining and Network Forensics</vt:lpstr>
      <vt:lpstr>Facebook Graph</vt:lpstr>
      <vt:lpstr>Facebook Graph</vt:lpstr>
      <vt:lpstr>Facebook Graph</vt:lpstr>
      <vt:lpstr>Data Mining</vt:lpstr>
      <vt:lpstr>Conclusion</vt:lpstr>
      <vt:lpstr>Thank You</vt:lpstr>
      <vt:lpstr>SI Spreading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Rooting out the Rumor Culprit from Suspects</dc:title>
  <dc:creator>Javin</dc:creator>
  <cp:lastModifiedBy>Dr. TAN Chee Wei</cp:lastModifiedBy>
  <cp:revision>1221</cp:revision>
  <cp:lastPrinted>2013-06-24T01:23:22Z</cp:lastPrinted>
  <dcterms:created xsi:type="dcterms:W3CDTF">2013-01-03T12:07:13Z</dcterms:created>
  <dcterms:modified xsi:type="dcterms:W3CDTF">2014-08-15T07:40:03Z</dcterms:modified>
</cp:coreProperties>
</file>